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72" r:id="rId1"/>
  </p:sldMasterIdLst>
  <p:notesMasterIdLst>
    <p:notesMasterId r:id="rId14"/>
  </p:notesMasterIdLst>
  <p:sldIdLst>
    <p:sldId id="343" r:id="rId2"/>
    <p:sldId id="349" r:id="rId3"/>
    <p:sldId id="364" r:id="rId4"/>
    <p:sldId id="356" r:id="rId5"/>
    <p:sldId id="359" r:id="rId6"/>
    <p:sldId id="360" r:id="rId7"/>
    <p:sldId id="362" r:id="rId8"/>
    <p:sldId id="363" r:id="rId9"/>
    <p:sldId id="353" r:id="rId10"/>
    <p:sldId id="361" r:id="rId11"/>
    <p:sldId id="357" r:id="rId12"/>
    <p:sldId id="358" r:id="rId13"/>
  </p:sldIdLst>
  <p:sldSz cx="13439775" cy="7559675"/>
  <p:notesSz cx="6858000" cy="9926638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79" userDrawn="1">
          <p15:clr>
            <a:srgbClr val="A4A3A4"/>
          </p15:clr>
        </p15:guide>
        <p15:guide id="3" orient="horz" pos="2674" userDrawn="1">
          <p15:clr>
            <a:srgbClr val="A4A3A4"/>
          </p15:clr>
        </p15:guide>
        <p15:guide id="4" pos="1959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Гершанов Дмитрий Владимирович" initials="ГДВ" lastIdx="1" clrIdx="0">
    <p:extLst>
      <p:ext uri="{19B8F6BF-5375-455C-9EA6-DF929625EA0E}">
        <p15:presenceInfo xmlns:p15="http://schemas.microsoft.com/office/powerpoint/2012/main" userId="S-1-5-21-2356655543-2162514679-1277178298-1253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 autoAdjust="0"/>
    <p:restoredTop sz="94647" autoAdjust="0"/>
  </p:normalViewPr>
  <p:slideViewPr>
    <p:cSldViewPr>
      <p:cViewPr varScale="1">
        <p:scale>
          <a:sx n="66" d="100"/>
          <a:sy n="66" d="100"/>
        </p:scale>
        <p:origin x="798" y="78"/>
      </p:cViewPr>
      <p:guideLst>
        <p:guide orient="horz" pos="2160"/>
        <p:guide pos="3840"/>
      </p:guideLst>
    </p:cSldViewPr>
  </p:slideViewPr>
  <p:outlineViewPr>
    <p:cViewPr varScale="1">
      <p:scale>
        <a:sx n="170" d="200"/>
        <a:sy n="170" d="200"/>
      </p:scale>
      <p:origin x="0" y="30893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79"/>
        <p:guide orient="horz" pos="2674"/>
        <p:guide pos="195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AFA9BE0-7F4E-4789-B1DD-ED511D0B177F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948FC8B-5D93-489D-9AD6-AE2AF41BBA96}">
      <dgm:prSet phldrT="[Текст]" custT="1"/>
      <dgm:spPr/>
      <dgm:t>
        <a:bodyPr/>
        <a:lstStyle/>
        <a:p>
          <a:r>
            <a:rPr lang="ru-RU" sz="1400" b="1" dirty="0" smtClean="0"/>
            <a:t>О принимаемых мерах по исполнению поручений Президента РФ, которые не исполнены в установленный поручением срок</a:t>
          </a:r>
          <a:endParaRPr lang="ru-RU" sz="1400" b="1" dirty="0"/>
        </a:p>
      </dgm:t>
    </dgm:pt>
    <dgm:pt modelId="{3A7EC9C5-A8E1-492B-9D6E-856140D6B91B}" type="parTrans" cxnId="{FEDABE65-28B0-4741-9543-5929577C5B59}">
      <dgm:prSet/>
      <dgm:spPr/>
      <dgm:t>
        <a:bodyPr/>
        <a:lstStyle/>
        <a:p>
          <a:endParaRPr lang="ru-RU"/>
        </a:p>
      </dgm:t>
    </dgm:pt>
    <dgm:pt modelId="{4840328B-16D6-4219-B891-242AF06AD6AE}" type="sibTrans" cxnId="{FEDABE65-28B0-4741-9543-5929577C5B59}">
      <dgm:prSet/>
      <dgm:spPr/>
      <dgm:t>
        <a:bodyPr/>
        <a:lstStyle/>
        <a:p>
          <a:endParaRPr lang="ru-RU"/>
        </a:p>
      </dgm:t>
    </dgm:pt>
    <dgm:pt modelId="{08032061-7A8C-4934-9B78-6E4F722C1AFC}">
      <dgm:prSet/>
      <dgm:spPr/>
      <dgm:t>
        <a:bodyPr/>
        <a:lstStyle/>
        <a:p>
          <a:endParaRPr lang="ru-RU" sz="800" dirty="0"/>
        </a:p>
      </dgm:t>
    </dgm:pt>
    <dgm:pt modelId="{C4C70D33-06B1-439B-925D-7DDAA23F89DF}" type="parTrans" cxnId="{EAF2AC51-D97D-4CF2-BF77-1C496E01526C}">
      <dgm:prSet/>
      <dgm:spPr/>
      <dgm:t>
        <a:bodyPr/>
        <a:lstStyle/>
        <a:p>
          <a:endParaRPr lang="ru-RU"/>
        </a:p>
      </dgm:t>
    </dgm:pt>
    <dgm:pt modelId="{468C1310-2582-419B-B99A-6504C525FA2F}" type="sibTrans" cxnId="{EAF2AC51-D97D-4CF2-BF77-1C496E01526C}">
      <dgm:prSet/>
      <dgm:spPr/>
      <dgm:t>
        <a:bodyPr/>
        <a:lstStyle/>
        <a:p>
          <a:endParaRPr lang="ru-RU"/>
        </a:p>
      </dgm:t>
    </dgm:pt>
    <dgm:pt modelId="{D34FFEE0-C6CE-4379-89CC-C6DB9A12B6F3}">
      <dgm:prSet custT="1"/>
      <dgm:spPr/>
      <dgm:t>
        <a:bodyPr/>
        <a:lstStyle/>
        <a:p>
          <a:pPr algn="just"/>
          <a:r>
            <a:rPr lang="ru-RU" sz="1400" b="1" dirty="0" smtClean="0"/>
            <a:t>По вопросам неполноты представленной информации, отсутствия выводов о выборе варианта дальнейшей работы по исполнению поручения, необоснованность просьбы о снятии с контроля </a:t>
          </a:r>
          <a:endParaRPr lang="ru-RU" sz="1400" b="1" dirty="0"/>
        </a:p>
      </dgm:t>
    </dgm:pt>
    <dgm:pt modelId="{DBD4FF0C-5132-4C12-A519-2A7128A3830B}" type="parTrans" cxnId="{33D7A834-625C-4936-8D5C-B764C4596105}">
      <dgm:prSet/>
      <dgm:spPr/>
      <dgm:t>
        <a:bodyPr/>
        <a:lstStyle/>
        <a:p>
          <a:endParaRPr lang="ru-RU"/>
        </a:p>
      </dgm:t>
    </dgm:pt>
    <dgm:pt modelId="{8A83D344-2A2E-4273-82D8-A3D4228A87B5}" type="sibTrans" cxnId="{33D7A834-625C-4936-8D5C-B764C4596105}">
      <dgm:prSet/>
      <dgm:spPr/>
      <dgm:t>
        <a:bodyPr/>
        <a:lstStyle/>
        <a:p>
          <a:endParaRPr lang="ru-RU"/>
        </a:p>
      </dgm:t>
    </dgm:pt>
    <dgm:pt modelId="{AEAD49D9-022A-48BF-BA5B-CCB99732AB85}">
      <dgm:prSet custT="1"/>
      <dgm:spPr/>
      <dgm:t>
        <a:bodyPr/>
        <a:lstStyle/>
        <a:p>
          <a:r>
            <a:rPr lang="ru-RU" sz="1400" b="1" dirty="0" smtClean="0"/>
            <a:t>По вопросам необоснованной просьбы о замене ответственного исполнителя поручения, длительности исполнения поручения</a:t>
          </a:r>
          <a:endParaRPr lang="ru-RU" sz="1400" b="1" dirty="0"/>
        </a:p>
      </dgm:t>
    </dgm:pt>
    <dgm:pt modelId="{6850E246-56E4-43B7-AA93-651D48F371E4}" type="parTrans" cxnId="{0F287AB4-3919-4A53-9222-2D05367E161F}">
      <dgm:prSet/>
      <dgm:spPr/>
      <dgm:t>
        <a:bodyPr/>
        <a:lstStyle/>
        <a:p>
          <a:endParaRPr lang="ru-RU"/>
        </a:p>
      </dgm:t>
    </dgm:pt>
    <dgm:pt modelId="{CCF72D14-4835-49D4-931C-1A3DB86D18EC}" type="sibTrans" cxnId="{0F287AB4-3919-4A53-9222-2D05367E161F}">
      <dgm:prSet/>
      <dgm:spPr/>
      <dgm:t>
        <a:bodyPr/>
        <a:lstStyle/>
        <a:p>
          <a:endParaRPr lang="ru-RU"/>
        </a:p>
      </dgm:t>
    </dgm:pt>
    <dgm:pt modelId="{1E1B61DB-7E64-47D2-B29E-3B5E78E83C6C}">
      <dgm:prSet custT="1"/>
      <dgm:spPr/>
      <dgm:t>
        <a:bodyPr/>
        <a:lstStyle/>
        <a:p>
          <a:r>
            <a:rPr lang="ru-RU" sz="1400" b="1" i="0" dirty="0" smtClean="0"/>
            <a:t>По вопросам отсутствия согласованной позиции по  исполнению поручения между министерством и МО</a:t>
          </a:r>
          <a:endParaRPr lang="ru-RU" sz="1400" i="0" dirty="0"/>
        </a:p>
      </dgm:t>
    </dgm:pt>
    <dgm:pt modelId="{A91E0566-3103-4CE8-8FF6-03D267065911}" type="parTrans" cxnId="{6C6BDABF-F360-499F-817C-61095D61CDA9}">
      <dgm:prSet/>
      <dgm:spPr/>
      <dgm:t>
        <a:bodyPr/>
        <a:lstStyle/>
        <a:p>
          <a:endParaRPr lang="ru-RU"/>
        </a:p>
      </dgm:t>
    </dgm:pt>
    <dgm:pt modelId="{0B295087-7A4A-4BCA-BE28-EE4B68B7F159}" type="sibTrans" cxnId="{6C6BDABF-F360-499F-817C-61095D61CDA9}">
      <dgm:prSet/>
      <dgm:spPr/>
      <dgm:t>
        <a:bodyPr/>
        <a:lstStyle/>
        <a:p>
          <a:endParaRPr lang="ru-RU"/>
        </a:p>
      </dgm:t>
    </dgm:pt>
    <dgm:pt modelId="{2D9628B3-B538-427E-BA7C-ED326CCE391F}">
      <dgm:prSet custT="1"/>
      <dgm:spPr>
        <a:solidFill>
          <a:schemeClr val="accent1">
            <a:hueOff val="0"/>
            <a:satOff val="0"/>
            <a:lumOff val="0"/>
          </a:schemeClr>
        </a:solidFill>
        <a:ln>
          <a:noFill/>
        </a:ln>
      </dgm:spPr>
      <dgm:t>
        <a:bodyPr/>
        <a:lstStyle/>
        <a:p>
          <a:r>
            <a:rPr lang="ru-RU" sz="1400" b="1" dirty="0" smtClean="0"/>
            <a:t>О соблюдении установленных сроков подготовки проектов НПА, в том числе по результатам рассмотрения актов прокурорского реагирования, экспертных заключений ГУ Минюста по НСО</a:t>
          </a:r>
          <a:endParaRPr lang="ru-RU" sz="1400" dirty="0"/>
        </a:p>
      </dgm:t>
    </dgm:pt>
    <dgm:pt modelId="{DF46A3CD-9AF7-421E-BA6D-B7023BF9CDD2}" type="parTrans" cxnId="{D0943B62-BF5B-4657-9B58-ED02F7D9D415}">
      <dgm:prSet/>
      <dgm:spPr/>
      <dgm:t>
        <a:bodyPr/>
        <a:lstStyle/>
        <a:p>
          <a:endParaRPr lang="ru-RU"/>
        </a:p>
      </dgm:t>
    </dgm:pt>
    <dgm:pt modelId="{170597D8-139E-44C3-99F5-A346BEEE54B9}" type="sibTrans" cxnId="{D0943B62-BF5B-4657-9B58-ED02F7D9D415}">
      <dgm:prSet/>
      <dgm:spPr/>
      <dgm:t>
        <a:bodyPr/>
        <a:lstStyle/>
        <a:p>
          <a:endParaRPr lang="ru-RU"/>
        </a:p>
      </dgm:t>
    </dgm:pt>
    <dgm:pt modelId="{0A049736-C468-461D-A9AB-C462604646B4}" type="pres">
      <dgm:prSet presAssocID="{9AFA9BE0-7F4E-4789-B1DD-ED511D0B177F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AEFA6EC5-9AF1-4ACD-B6E5-29D1549EFA58}" type="pres">
      <dgm:prSet presAssocID="{9AFA9BE0-7F4E-4789-B1DD-ED511D0B177F}" presName="Name1" presStyleCnt="0"/>
      <dgm:spPr/>
    </dgm:pt>
    <dgm:pt modelId="{705C8C10-BE47-4F30-B070-CC116BA207A1}" type="pres">
      <dgm:prSet presAssocID="{9AFA9BE0-7F4E-4789-B1DD-ED511D0B177F}" presName="cycle" presStyleCnt="0"/>
      <dgm:spPr/>
    </dgm:pt>
    <dgm:pt modelId="{63B3F677-EF55-4FED-A200-83CBF1EB8BD1}" type="pres">
      <dgm:prSet presAssocID="{9AFA9BE0-7F4E-4789-B1DD-ED511D0B177F}" presName="srcNode" presStyleLbl="node1" presStyleIdx="0" presStyleCnt="5"/>
      <dgm:spPr/>
    </dgm:pt>
    <dgm:pt modelId="{86EABA91-3C11-46FE-BFC1-F96A519558DB}" type="pres">
      <dgm:prSet presAssocID="{9AFA9BE0-7F4E-4789-B1DD-ED511D0B177F}" presName="conn" presStyleLbl="parChTrans1D2" presStyleIdx="0" presStyleCnt="1"/>
      <dgm:spPr/>
      <dgm:t>
        <a:bodyPr/>
        <a:lstStyle/>
        <a:p>
          <a:endParaRPr lang="ru-RU"/>
        </a:p>
      </dgm:t>
    </dgm:pt>
    <dgm:pt modelId="{5B70CC19-AD3A-435F-ADD2-5F03B0E41C1D}" type="pres">
      <dgm:prSet presAssocID="{9AFA9BE0-7F4E-4789-B1DD-ED511D0B177F}" presName="extraNode" presStyleLbl="node1" presStyleIdx="0" presStyleCnt="5"/>
      <dgm:spPr/>
    </dgm:pt>
    <dgm:pt modelId="{37D66588-86A1-4665-9723-52719EAAD3F5}" type="pres">
      <dgm:prSet presAssocID="{9AFA9BE0-7F4E-4789-B1DD-ED511D0B177F}" presName="dstNode" presStyleLbl="node1" presStyleIdx="0" presStyleCnt="5"/>
      <dgm:spPr/>
    </dgm:pt>
    <dgm:pt modelId="{87F00CE5-2E15-49EC-9185-DF138965586C}" type="pres">
      <dgm:prSet presAssocID="{9948FC8B-5D93-489D-9AD6-AE2AF41BBA96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C56A4C-579D-45E1-B486-ABC423E871A9}" type="pres">
      <dgm:prSet presAssocID="{9948FC8B-5D93-489D-9AD6-AE2AF41BBA96}" presName="accent_1" presStyleCnt="0"/>
      <dgm:spPr/>
    </dgm:pt>
    <dgm:pt modelId="{6D91A916-29B3-443A-A1D0-632FFBD64945}" type="pres">
      <dgm:prSet presAssocID="{9948FC8B-5D93-489D-9AD6-AE2AF41BBA96}" presName="accentRepeatNode" presStyleLbl="solidFgAcc1" presStyleIdx="0" presStyleCnt="5"/>
      <dgm:spPr/>
      <dgm:t>
        <a:bodyPr/>
        <a:lstStyle/>
        <a:p>
          <a:endParaRPr lang="ru-RU"/>
        </a:p>
      </dgm:t>
    </dgm:pt>
    <dgm:pt modelId="{2EA373F5-3635-4FF2-90B4-7B4EFF1BD5CA}" type="pres">
      <dgm:prSet presAssocID="{2D9628B3-B538-427E-BA7C-ED326CCE391F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63F90C-2A77-441B-8438-7CC1F74E1E0D}" type="pres">
      <dgm:prSet presAssocID="{2D9628B3-B538-427E-BA7C-ED326CCE391F}" presName="accent_2" presStyleCnt="0"/>
      <dgm:spPr/>
    </dgm:pt>
    <dgm:pt modelId="{6AFBB674-9D2D-4F66-975C-391ED3D528C5}" type="pres">
      <dgm:prSet presAssocID="{2D9628B3-B538-427E-BA7C-ED326CCE391F}" presName="accentRepeatNode" presStyleLbl="solidFgAcc1" presStyleIdx="1" presStyleCnt="5"/>
      <dgm:spPr/>
    </dgm:pt>
    <dgm:pt modelId="{12275A7F-4973-4810-9CB5-C96B75C9A062}" type="pres">
      <dgm:prSet presAssocID="{1E1B61DB-7E64-47D2-B29E-3B5E78E83C6C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221BF7-18FC-442D-90F3-588695A0C678}" type="pres">
      <dgm:prSet presAssocID="{1E1B61DB-7E64-47D2-B29E-3B5E78E83C6C}" presName="accent_3" presStyleCnt="0"/>
      <dgm:spPr/>
    </dgm:pt>
    <dgm:pt modelId="{A3DD4A15-9994-4F92-B383-EAA089B44F6A}" type="pres">
      <dgm:prSet presAssocID="{1E1B61DB-7E64-47D2-B29E-3B5E78E83C6C}" presName="accentRepeatNode" presStyleLbl="solidFgAcc1" presStyleIdx="2" presStyleCnt="5"/>
      <dgm:spPr/>
    </dgm:pt>
    <dgm:pt modelId="{CC02D174-80B5-4F29-907A-B5C929C114CB}" type="pres">
      <dgm:prSet presAssocID="{D34FFEE0-C6CE-4379-89CC-C6DB9A12B6F3}" presName="text_4" presStyleLbl="node1" presStyleIdx="3" presStyleCnt="5" custScaleY="1293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F58499-2B90-4E0E-8C19-B6F15D0115D8}" type="pres">
      <dgm:prSet presAssocID="{D34FFEE0-C6CE-4379-89CC-C6DB9A12B6F3}" presName="accent_4" presStyleCnt="0"/>
      <dgm:spPr/>
    </dgm:pt>
    <dgm:pt modelId="{26C10A84-B251-4F5F-A15B-DA22A2C1DE8A}" type="pres">
      <dgm:prSet presAssocID="{D34FFEE0-C6CE-4379-89CC-C6DB9A12B6F3}" presName="accentRepeatNode" presStyleLbl="solidFgAcc1" presStyleIdx="3" presStyleCnt="5"/>
      <dgm:spPr/>
    </dgm:pt>
    <dgm:pt modelId="{E0A62AD4-3E74-42C4-8AC5-0CC399AE9DF7}" type="pres">
      <dgm:prSet presAssocID="{AEAD49D9-022A-48BF-BA5B-CCB99732AB85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6BBF41-4A07-41C0-813F-55BFAA98DA42}" type="pres">
      <dgm:prSet presAssocID="{AEAD49D9-022A-48BF-BA5B-CCB99732AB85}" presName="accent_5" presStyleCnt="0"/>
      <dgm:spPr/>
    </dgm:pt>
    <dgm:pt modelId="{9236E807-9FB8-46E2-B9C4-78E961097E5E}" type="pres">
      <dgm:prSet presAssocID="{AEAD49D9-022A-48BF-BA5B-CCB99732AB85}" presName="accentRepeatNode" presStyleLbl="solidFgAcc1" presStyleIdx="4" presStyleCnt="5"/>
      <dgm:spPr/>
    </dgm:pt>
  </dgm:ptLst>
  <dgm:cxnLst>
    <dgm:cxn modelId="{15566296-A7A0-4AF1-944C-1B2B6C2F8D74}" type="presOf" srcId="{D34FFEE0-C6CE-4379-89CC-C6DB9A12B6F3}" destId="{CC02D174-80B5-4F29-907A-B5C929C114CB}" srcOrd="0" destOrd="0" presId="urn:microsoft.com/office/officeart/2008/layout/VerticalCurvedList"/>
    <dgm:cxn modelId="{2E0133A8-71D6-48D6-9917-B866A823DF61}" type="presOf" srcId="{AEAD49D9-022A-48BF-BA5B-CCB99732AB85}" destId="{E0A62AD4-3E74-42C4-8AC5-0CC399AE9DF7}" srcOrd="0" destOrd="0" presId="urn:microsoft.com/office/officeart/2008/layout/VerticalCurvedList"/>
    <dgm:cxn modelId="{6C6BDABF-F360-499F-817C-61095D61CDA9}" srcId="{9AFA9BE0-7F4E-4789-B1DD-ED511D0B177F}" destId="{1E1B61DB-7E64-47D2-B29E-3B5E78E83C6C}" srcOrd="2" destOrd="0" parTransId="{A91E0566-3103-4CE8-8FF6-03D267065911}" sibTransId="{0B295087-7A4A-4BCA-BE28-EE4B68B7F159}"/>
    <dgm:cxn modelId="{0A63CC66-A32A-4761-BE93-B6230D4406CE}" type="presOf" srcId="{1E1B61DB-7E64-47D2-B29E-3B5E78E83C6C}" destId="{12275A7F-4973-4810-9CB5-C96B75C9A062}" srcOrd="0" destOrd="0" presId="urn:microsoft.com/office/officeart/2008/layout/VerticalCurvedList"/>
    <dgm:cxn modelId="{04C29E90-3046-4E5D-ADBC-80C458A7A002}" type="presOf" srcId="{08032061-7A8C-4934-9B78-6E4F722C1AFC}" destId="{87F00CE5-2E15-49EC-9185-DF138965586C}" srcOrd="0" destOrd="1" presId="urn:microsoft.com/office/officeart/2008/layout/VerticalCurvedList"/>
    <dgm:cxn modelId="{0F287AB4-3919-4A53-9222-2D05367E161F}" srcId="{9AFA9BE0-7F4E-4789-B1DD-ED511D0B177F}" destId="{AEAD49D9-022A-48BF-BA5B-CCB99732AB85}" srcOrd="4" destOrd="0" parTransId="{6850E246-56E4-43B7-AA93-651D48F371E4}" sibTransId="{CCF72D14-4835-49D4-931C-1A3DB86D18EC}"/>
    <dgm:cxn modelId="{FEDABE65-28B0-4741-9543-5929577C5B59}" srcId="{9AFA9BE0-7F4E-4789-B1DD-ED511D0B177F}" destId="{9948FC8B-5D93-489D-9AD6-AE2AF41BBA96}" srcOrd="0" destOrd="0" parTransId="{3A7EC9C5-A8E1-492B-9D6E-856140D6B91B}" sibTransId="{4840328B-16D6-4219-B891-242AF06AD6AE}"/>
    <dgm:cxn modelId="{4AB01FBC-3BC7-43D6-AF21-C16B8F1CA3EB}" type="presOf" srcId="{9AFA9BE0-7F4E-4789-B1DD-ED511D0B177F}" destId="{0A049736-C468-461D-A9AB-C462604646B4}" srcOrd="0" destOrd="0" presId="urn:microsoft.com/office/officeart/2008/layout/VerticalCurvedList"/>
    <dgm:cxn modelId="{D0943B62-BF5B-4657-9B58-ED02F7D9D415}" srcId="{9AFA9BE0-7F4E-4789-B1DD-ED511D0B177F}" destId="{2D9628B3-B538-427E-BA7C-ED326CCE391F}" srcOrd="1" destOrd="0" parTransId="{DF46A3CD-9AF7-421E-BA6D-B7023BF9CDD2}" sibTransId="{170597D8-139E-44C3-99F5-A346BEEE54B9}"/>
    <dgm:cxn modelId="{88424A92-5739-4361-A9F5-97BE48EFEF1D}" type="presOf" srcId="{9948FC8B-5D93-489D-9AD6-AE2AF41BBA96}" destId="{87F00CE5-2E15-49EC-9185-DF138965586C}" srcOrd="0" destOrd="0" presId="urn:microsoft.com/office/officeart/2008/layout/VerticalCurvedList"/>
    <dgm:cxn modelId="{EAF2AC51-D97D-4CF2-BF77-1C496E01526C}" srcId="{9948FC8B-5D93-489D-9AD6-AE2AF41BBA96}" destId="{08032061-7A8C-4934-9B78-6E4F722C1AFC}" srcOrd="0" destOrd="0" parTransId="{C4C70D33-06B1-439B-925D-7DDAA23F89DF}" sibTransId="{468C1310-2582-419B-B99A-6504C525FA2F}"/>
    <dgm:cxn modelId="{33D7A834-625C-4936-8D5C-B764C4596105}" srcId="{9AFA9BE0-7F4E-4789-B1DD-ED511D0B177F}" destId="{D34FFEE0-C6CE-4379-89CC-C6DB9A12B6F3}" srcOrd="3" destOrd="0" parTransId="{DBD4FF0C-5132-4C12-A519-2A7128A3830B}" sibTransId="{8A83D344-2A2E-4273-82D8-A3D4228A87B5}"/>
    <dgm:cxn modelId="{8DA2FA76-EFFF-4BB0-AAFF-036A05AA31D1}" type="presOf" srcId="{468C1310-2582-419B-B99A-6504C525FA2F}" destId="{86EABA91-3C11-46FE-BFC1-F96A519558DB}" srcOrd="0" destOrd="0" presId="urn:microsoft.com/office/officeart/2008/layout/VerticalCurvedList"/>
    <dgm:cxn modelId="{E5508793-8D63-418D-BB88-D8713B8B5840}" type="presOf" srcId="{2D9628B3-B538-427E-BA7C-ED326CCE391F}" destId="{2EA373F5-3635-4FF2-90B4-7B4EFF1BD5CA}" srcOrd="0" destOrd="0" presId="urn:microsoft.com/office/officeart/2008/layout/VerticalCurvedList"/>
    <dgm:cxn modelId="{FDAEF44F-2BE5-485D-AB25-530073E0AF72}" type="presParOf" srcId="{0A049736-C468-461D-A9AB-C462604646B4}" destId="{AEFA6EC5-9AF1-4ACD-B6E5-29D1549EFA58}" srcOrd="0" destOrd="0" presId="urn:microsoft.com/office/officeart/2008/layout/VerticalCurvedList"/>
    <dgm:cxn modelId="{8CF3FF8A-493F-4386-B416-D9D5BDEA934E}" type="presParOf" srcId="{AEFA6EC5-9AF1-4ACD-B6E5-29D1549EFA58}" destId="{705C8C10-BE47-4F30-B070-CC116BA207A1}" srcOrd="0" destOrd="0" presId="urn:microsoft.com/office/officeart/2008/layout/VerticalCurvedList"/>
    <dgm:cxn modelId="{4A9ADE58-2DD7-46D6-BD6B-19AE581C768C}" type="presParOf" srcId="{705C8C10-BE47-4F30-B070-CC116BA207A1}" destId="{63B3F677-EF55-4FED-A200-83CBF1EB8BD1}" srcOrd="0" destOrd="0" presId="urn:microsoft.com/office/officeart/2008/layout/VerticalCurvedList"/>
    <dgm:cxn modelId="{316E9BA0-CA3D-486A-85C4-4132C5AA8B46}" type="presParOf" srcId="{705C8C10-BE47-4F30-B070-CC116BA207A1}" destId="{86EABA91-3C11-46FE-BFC1-F96A519558DB}" srcOrd="1" destOrd="0" presId="urn:microsoft.com/office/officeart/2008/layout/VerticalCurvedList"/>
    <dgm:cxn modelId="{0A0DF48C-6957-4A0A-AF30-30A41C9FB7F2}" type="presParOf" srcId="{705C8C10-BE47-4F30-B070-CC116BA207A1}" destId="{5B70CC19-AD3A-435F-ADD2-5F03B0E41C1D}" srcOrd="2" destOrd="0" presId="urn:microsoft.com/office/officeart/2008/layout/VerticalCurvedList"/>
    <dgm:cxn modelId="{5AE4AA83-DF4D-4B8F-A0E1-47FC1F768F6A}" type="presParOf" srcId="{705C8C10-BE47-4F30-B070-CC116BA207A1}" destId="{37D66588-86A1-4665-9723-52719EAAD3F5}" srcOrd="3" destOrd="0" presId="urn:microsoft.com/office/officeart/2008/layout/VerticalCurvedList"/>
    <dgm:cxn modelId="{4DAC8986-3341-486C-8267-EE6D5015784F}" type="presParOf" srcId="{AEFA6EC5-9AF1-4ACD-B6E5-29D1549EFA58}" destId="{87F00CE5-2E15-49EC-9185-DF138965586C}" srcOrd="1" destOrd="0" presId="urn:microsoft.com/office/officeart/2008/layout/VerticalCurvedList"/>
    <dgm:cxn modelId="{515D35ED-0ECD-47DB-8A00-FD2FA8C41566}" type="presParOf" srcId="{AEFA6EC5-9AF1-4ACD-B6E5-29D1549EFA58}" destId="{60C56A4C-579D-45E1-B486-ABC423E871A9}" srcOrd="2" destOrd="0" presId="urn:microsoft.com/office/officeart/2008/layout/VerticalCurvedList"/>
    <dgm:cxn modelId="{A5D2B5D4-0772-44E0-A51C-103F1C3BF3A8}" type="presParOf" srcId="{60C56A4C-579D-45E1-B486-ABC423E871A9}" destId="{6D91A916-29B3-443A-A1D0-632FFBD64945}" srcOrd="0" destOrd="0" presId="urn:microsoft.com/office/officeart/2008/layout/VerticalCurvedList"/>
    <dgm:cxn modelId="{D3328C05-C3C1-4C40-8E36-7D0E0C316D06}" type="presParOf" srcId="{AEFA6EC5-9AF1-4ACD-B6E5-29D1549EFA58}" destId="{2EA373F5-3635-4FF2-90B4-7B4EFF1BD5CA}" srcOrd="3" destOrd="0" presId="urn:microsoft.com/office/officeart/2008/layout/VerticalCurvedList"/>
    <dgm:cxn modelId="{B002C01D-A1D0-40B7-B08C-A6070001CC45}" type="presParOf" srcId="{AEFA6EC5-9AF1-4ACD-B6E5-29D1549EFA58}" destId="{F663F90C-2A77-441B-8438-7CC1F74E1E0D}" srcOrd="4" destOrd="0" presId="urn:microsoft.com/office/officeart/2008/layout/VerticalCurvedList"/>
    <dgm:cxn modelId="{5C5FA860-CFD5-4C59-B1C6-E38BA211B0BE}" type="presParOf" srcId="{F663F90C-2A77-441B-8438-7CC1F74E1E0D}" destId="{6AFBB674-9D2D-4F66-975C-391ED3D528C5}" srcOrd="0" destOrd="0" presId="urn:microsoft.com/office/officeart/2008/layout/VerticalCurvedList"/>
    <dgm:cxn modelId="{96A83AB4-0866-4AC9-9D70-7CD2AE7ED185}" type="presParOf" srcId="{AEFA6EC5-9AF1-4ACD-B6E5-29D1549EFA58}" destId="{12275A7F-4973-4810-9CB5-C96B75C9A062}" srcOrd="5" destOrd="0" presId="urn:microsoft.com/office/officeart/2008/layout/VerticalCurvedList"/>
    <dgm:cxn modelId="{F77F4707-6651-4B38-939D-F5379F9E6BF4}" type="presParOf" srcId="{AEFA6EC5-9AF1-4ACD-B6E5-29D1549EFA58}" destId="{1D221BF7-18FC-442D-90F3-588695A0C678}" srcOrd="6" destOrd="0" presId="urn:microsoft.com/office/officeart/2008/layout/VerticalCurvedList"/>
    <dgm:cxn modelId="{49211B42-EFE9-40EB-9C87-654F34BC7A06}" type="presParOf" srcId="{1D221BF7-18FC-442D-90F3-588695A0C678}" destId="{A3DD4A15-9994-4F92-B383-EAA089B44F6A}" srcOrd="0" destOrd="0" presId="urn:microsoft.com/office/officeart/2008/layout/VerticalCurvedList"/>
    <dgm:cxn modelId="{39BF2D31-30AC-4736-9898-5F3E23C9D3F3}" type="presParOf" srcId="{AEFA6EC5-9AF1-4ACD-B6E5-29D1549EFA58}" destId="{CC02D174-80B5-4F29-907A-B5C929C114CB}" srcOrd="7" destOrd="0" presId="urn:microsoft.com/office/officeart/2008/layout/VerticalCurvedList"/>
    <dgm:cxn modelId="{5AEEEBCC-A785-4709-87EA-D74125E35811}" type="presParOf" srcId="{AEFA6EC5-9AF1-4ACD-B6E5-29D1549EFA58}" destId="{DDF58499-2B90-4E0E-8C19-B6F15D0115D8}" srcOrd="8" destOrd="0" presId="urn:microsoft.com/office/officeart/2008/layout/VerticalCurvedList"/>
    <dgm:cxn modelId="{D02067D9-3E53-4BB7-9679-77C6BBF8CE9B}" type="presParOf" srcId="{DDF58499-2B90-4E0E-8C19-B6F15D0115D8}" destId="{26C10A84-B251-4F5F-A15B-DA22A2C1DE8A}" srcOrd="0" destOrd="0" presId="urn:microsoft.com/office/officeart/2008/layout/VerticalCurvedList"/>
    <dgm:cxn modelId="{0A8970FB-330C-434B-8263-545234D8FAE1}" type="presParOf" srcId="{AEFA6EC5-9AF1-4ACD-B6E5-29D1549EFA58}" destId="{E0A62AD4-3E74-42C4-8AC5-0CC399AE9DF7}" srcOrd="9" destOrd="0" presId="urn:microsoft.com/office/officeart/2008/layout/VerticalCurvedList"/>
    <dgm:cxn modelId="{EBEC2494-5F1B-4BA9-BCC4-110455139685}" type="presParOf" srcId="{AEFA6EC5-9AF1-4ACD-B6E5-29D1549EFA58}" destId="{C36BBF41-4A07-41C0-813F-55BFAA98DA42}" srcOrd="10" destOrd="0" presId="urn:microsoft.com/office/officeart/2008/layout/VerticalCurvedList"/>
    <dgm:cxn modelId="{359BB381-7864-42CE-BAEE-C53CA2A7AE14}" type="presParOf" srcId="{C36BBF41-4A07-41C0-813F-55BFAA98DA42}" destId="{9236E807-9FB8-46E2-B9C4-78E961097E5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EABA91-3C11-46FE-BFC1-F96A519558DB}">
      <dsp:nvSpPr>
        <dsp:cNvPr id="0" name=""/>
        <dsp:cNvSpPr/>
      </dsp:nvSpPr>
      <dsp:spPr>
        <a:xfrm>
          <a:off x="-4835326" y="-741045"/>
          <a:ext cx="5759096" cy="5759096"/>
        </a:xfrm>
        <a:prstGeom prst="blockArc">
          <a:avLst>
            <a:gd name="adj1" fmla="val 18900000"/>
            <a:gd name="adj2" fmla="val 2700000"/>
            <a:gd name="adj3" fmla="val 375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F00CE5-2E15-49EC-9185-DF138965586C}">
      <dsp:nvSpPr>
        <dsp:cNvPr id="0" name=""/>
        <dsp:cNvSpPr/>
      </dsp:nvSpPr>
      <dsp:spPr>
        <a:xfrm>
          <a:off x="404221" y="267227"/>
          <a:ext cx="9573368" cy="5347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24495" tIns="35560" rIns="35560" bIns="3556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О принимаемых мерах по исполнению поручений Президента РФ, которые не исполнены в установленный поручением срок</a:t>
          </a:r>
          <a:endParaRPr lang="ru-RU" sz="1400" b="1" kern="1200" dirty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800" kern="1200" dirty="0"/>
        </a:p>
      </dsp:txBody>
      <dsp:txXfrm>
        <a:off x="404221" y="267227"/>
        <a:ext cx="9573368" cy="534796"/>
      </dsp:txXfrm>
    </dsp:sp>
    <dsp:sp modelId="{6D91A916-29B3-443A-A1D0-632FFBD64945}">
      <dsp:nvSpPr>
        <dsp:cNvPr id="0" name=""/>
        <dsp:cNvSpPr/>
      </dsp:nvSpPr>
      <dsp:spPr>
        <a:xfrm>
          <a:off x="69973" y="200377"/>
          <a:ext cx="668496" cy="66849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EA373F5-3635-4FF2-90B4-7B4EFF1BD5CA}">
      <dsp:nvSpPr>
        <dsp:cNvPr id="0" name=""/>
        <dsp:cNvSpPr/>
      </dsp:nvSpPr>
      <dsp:spPr>
        <a:xfrm>
          <a:off x="787441" y="1069165"/>
          <a:ext cx="9190149" cy="534796"/>
        </a:xfrm>
        <a:prstGeom prst="rect">
          <a:avLst/>
        </a:prstGeom>
        <a:solidFill>
          <a:schemeClr val="accent1">
            <a:hueOff val="0"/>
            <a:satOff val="0"/>
            <a:lumOff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24495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О соблюдении установленных сроков подготовки проектов НПА, в том числе по результатам рассмотрения актов прокурорского реагирования, экспертных заключений ГУ Минюста по НСО</a:t>
          </a:r>
          <a:endParaRPr lang="ru-RU" sz="1400" kern="1200" dirty="0"/>
        </a:p>
      </dsp:txBody>
      <dsp:txXfrm>
        <a:off x="787441" y="1069165"/>
        <a:ext cx="9190149" cy="534796"/>
      </dsp:txXfrm>
    </dsp:sp>
    <dsp:sp modelId="{6AFBB674-9D2D-4F66-975C-391ED3D528C5}">
      <dsp:nvSpPr>
        <dsp:cNvPr id="0" name=""/>
        <dsp:cNvSpPr/>
      </dsp:nvSpPr>
      <dsp:spPr>
        <a:xfrm>
          <a:off x="453192" y="1002316"/>
          <a:ext cx="668496" cy="66849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2275A7F-4973-4810-9CB5-C96B75C9A062}">
      <dsp:nvSpPr>
        <dsp:cNvPr id="0" name=""/>
        <dsp:cNvSpPr/>
      </dsp:nvSpPr>
      <dsp:spPr>
        <a:xfrm>
          <a:off x="905058" y="1871104"/>
          <a:ext cx="9072531" cy="5347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24495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0" kern="1200" dirty="0" smtClean="0"/>
            <a:t>По вопросам отсутствия согласованной позиции по  исполнению поручения между министерством и МО</a:t>
          </a:r>
          <a:endParaRPr lang="ru-RU" sz="1400" i="0" kern="1200" dirty="0"/>
        </a:p>
      </dsp:txBody>
      <dsp:txXfrm>
        <a:off x="905058" y="1871104"/>
        <a:ext cx="9072531" cy="534796"/>
      </dsp:txXfrm>
    </dsp:sp>
    <dsp:sp modelId="{A3DD4A15-9994-4F92-B383-EAA089B44F6A}">
      <dsp:nvSpPr>
        <dsp:cNvPr id="0" name=""/>
        <dsp:cNvSpPr/>
      </dsp:nvSpPr>
      <dsp:spPr>
        <a:xfrm>
          <a:off x="570810" y="1804254"/>
          <a:ext cx="668496" cy="66849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C02D174-80B5-4F29-907A-B5C929C114CB}">
      <dsp:nvSpPr>
        <dsp:cNvPr id="0" name=""/>
        <dsp:cNvSpPr/>
      </dsp:nvSpPr>
      <dsp:spPr>
        <a:xfrm>
          <a:off x="787441" y="2594593"/>
          <a:ext cx="9190149" cy="69169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24495" tIns="35560" rIns="35560" bIns="35560" numCol="1" spcCol="1270" anchor="ctr" anchorCtr="0">
          <a:noAutofit/>
        </a:bodyPr>
        <a:lstStyle/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По вопросам неполноты представленной информации, отсутствия выводов о выборе варианта дальнейшей работы по исполнению поручения, необоснованность просьбы о снятии с контроля </a:t>
          </a:r>
          <a:endParaRPr lang="ru-RU" sz="1400" b="1" kern="1200" dirty="0"/>
        </a:p>
      </dsp:txBody>
      <dsp:txXfrm>
        <a:off x="787441" y="2594593"/>
        <a:ext cx="9190149" cy="691695"/>
      </dsp:txXfrm>
    </dsp:sp>
    <dsp:sp modelId="{26C10A84-B251-4F5F-A15B-DA22A2C1DE8A}">
      <dsp:nvSpPr>
        <dsp:cNvPr id="0" name=""/>
        <dsp:cNvSpPr/>
      </dsp:nvSpPr>
      <dsp:spPr>
        <a:xfrm>
          <a:off x="453192" y="2606193"/>
          <a:ext cx="668496" cy="66849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0A62AD4-3E74-42C4-8AC5-0CC399AE9DF7}">
      <dsp:nvSpPr>
        <dsp:cNvPr id="0" name=""/>
        <dsp:cNvSpPr/>
      </dsp:nvSpPr>
      <dsp:spPr>
        <a:xfrm>
          <a:off x="404221" y="3474981"/>
          <a:ext cx="9573368" cy="5347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24495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По вопросам необоснованной просьбы о замене ответственного исполнителя поручения, длительности исполнения поручения</a:t>
          </a:r>
          <a:endParaRPr lang="ru-RU" sz="1400" b="1" kern="1200" dirty="0"/>
        </a:p>
      </dsp:txBody>
      <dsp:txXfrm>
        <a:off x="404221" y="3474981"/>
        <a:ext cx="9573368" cy="534796"/>
      </dsp:txXfrm>
    </dsp:sp>
    <dsp:sp modelId="{9236E807-9FB8-46E2-B9C4-78E961097E5E}">
      <dsp:nvSpPr>
        <dsp:cNvPr id="0" name=""/>
        <dsp:cNvSpPr/>
      </dsp:nvSpPr>
      <dsp:spPr>
        <a:xfrm>
          <a:off x="69973" y="3408132"/>
          <a:ext cx="668496" cy="66849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20650" y="754063"/>
            <a:ext cx="6613525" cy="3721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74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685512" y="4714971"/>
            <a:ext cx="5485536" cy="4465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altLang="ru-RU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1" y="0"/>
            <a:ext cx="2975352" cy="4952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663382" algn="l"/>
                <a:tab pos="1326764" algn="l"/>
                <a:tab pos="1990146" algn="l"/>
                <a:tab pos="2653528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</a:lstStyle>
          <a:p>
            <a:endParaRPr lang="ru-RU" altLang="ru-RU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3881208" y="0"/>
            <a:ext cx="2975352" cy="4952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663382" algn="l"/>
                <a:tab pos="1326764" algn="l"/>
                <a:tab pos="1990146" algn="l"/>
                <a:tab pos="2653528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</a:lstStyle>
          <a:p>
            <a:endParaRPr lang="ru-RU" altLang="ru-RU" dirty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1" y="9429937"/>
            <a:ext cx="2975352" cy="4952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663382" algn="l"/>
                <a:tab pos="1326764" algn="l"/>
                <a:tab pos="1990146" algn="l"/>
                <a:tab pos="2653528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</a:lstStyle>
          <a:p>
            <a:endParaRPr lang="ru-RU" altLang="ru-RU" dirty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3881208" y="9429937"/>
            <a:ext cx="2975352" cy="4952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663382" algn="l"/>
                <a:tab pos="1326764" algn="l"/>
                <a:tab pos="1990146" algn="l"/>
                <a:tab pos="2653528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</a:lstStyle>
          <a:p>
            <a:fld id="{F591AD6D-0AB6-45B2-829C-D11B3A7002E9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6434415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20650" y="754063"/>
            <a:ext cx="6613525" cy="3721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F591AD6D-0AB6-45B2-829C-D11B3A7002E9}" type="slidenum">
              <a:rPr lang="ru-RU" altLang="ru-RU" smtClean="0"/>
              <a:pPr/>
              <a:t>2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0294414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20650" y="754063"/>
            <a:ext cx="6613525" cy="3721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F591AD6D-0AB6-45B2-829C-D11B3A7002E9}" type="slidenum">
              <a:rPr lang="ru-RU" altLang="ru-RU" smtClean="0"/>
              <a:pPr/>
              <a:t>4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8003648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20650" y="754063"/>
            <a:ext cx="6613525" cy="3721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defTabSz="449263" rtl="0" eaLnBrk="1" fontAlgn="base" latinLnBrk="0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663382" algn="l"/>
                <a:tab pos="1326764" algn="l"/>
                <a:tab pos="1990146" algn="l"/>
                <a:tab pos="2653528" algn="l"/>
              </a:tabLst>
              <a:defRPr/>
            </a:pPr>
            <a:fld id="{F591AD6D-0AB6-45B2-829C-D11B3A7002E9}" type="slidenum">
              <a:rPr kumimoji="0" lang="ru-RU" altLang="ru-RU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Microsoft YaHei" panose="020B0503020204020204" pitchFamily="34" charset="-122"/>
              </a:rPr>
              <a:pPr marL="0" marR="0" lvl="0" indent="0" algn="r" defTabSz="449263" rtl="0" eaLnBrk="1" fontAlgn="base" latinLnBrk="0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663382" algn="l"/>
                  <a:tab pos="1326764" algn="l"/>
                  <a:tab pos="1990146" algn="l"/>
                  <a:tab pos="2653528" algn="l"/>
                </a:tabLst>
                <a:defRPr/>
              </a:pPr>
              <a:t>10</a:t>
            </a:fld>
            <a:endParaRPr kumimoji="0" lang="ru-RU" altLang="ru-RU" sz="13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848075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20650" y="754063"/>
            <a:ext cx="6613525" cy="3721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F591AD6D-0AB6-45B2-829C-D11B3A7002E9}" type="slidenum">
              <a:rPr lang="ru-RU" altLang="ru-RU" smtClean="0"/>
              <a:pPr/>
              <a:t>11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7729967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20650" y="754063"/>
            <a:ext cx="6613525" cy="3721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F591AD6D-0AB6-45B2-829C-D11B3A7002E9}" type="slidenum">
              <a:rPr lang="ru-RU" altLang="ru-RU" smtClean="0"/>
              <a:pPr/>
              <a:t>12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243807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1" y="2918875"/>
            <a:ext cx="5249912" cy="464080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4381" tIns="67191" rIns="134381" bIns="67191" rtlCol="0" anchor="ctr"/>
          <a:lstStyle/>
          <a:p>
            <a:pPr algn="ctr"/>
            <a:endParaRPr lang="en-US" dirty="0"/>
          </a:p>
        </p:txBody>
      </p:sp>
      <p:sp>
        <p:nvSpPr>
          <p:cNvPr id="8" name="Freeform 7"/>
          <p:cNvSpPr/>
          <p:nvPr/>
        </p:nvSpPr>
        <p:spPr>
          <a:xfrm>
            <a:off x="-3498" y="-1019"/>
            <a:ext cx="13443273" cy="756069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4381" tIns="67191" rIns="134381" bIns="67191"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1200986" y="1907449"/>
            <a:ext cx="8302300" cy="1327524"/>
          </a:xfrm>
        </p:spPr>
        <p:txBody>
          <a:bodyPr bIns="10079" anchor="b"/>
          <a:lstStyle>
            <a:lvl1pPr>
              <a:defRPr sz="4666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781796" y="2723739"/>
            <a:ext cx="9570006" cy="362947"/>
          </a:xfrm>
        </p:spPr>
        <p:txBody>
          <a:bodyPr tIns="10079">
            <a:normAutofit/>
          </a:bodyPr>
          <a:lstStyle>
            <a:lvl1pPr marL="0" indent="0" algn="l">
              <a:buNone/>
              <a:defRPr kumimoji="0" lang="en-US" sz="2000" b="0" i="0" u="none" strike="noStrike" kern="1200" cap="all" spc="588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6718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3437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015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687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3594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0313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7032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375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134379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065BE-0657-4A47-90AD-C21C55E16B19}" type="datetime4">
              <a:rPr lang="en-US" smtClean="0"/>
              <a:pPr/>
              <a:t>June 23, 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C3AA4-67BE-44F7-809A-3582401494AF}" type="datetime4">
              <a:rPr lang="en-US" smtClean="0"/>
              <a:pPr/>
              <a:t>June 23, 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43837" y="302739"/>
            <a:ext cx="3023950" cy="51570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1989" y="302739"/>
            <a:ext cx="8847851" cy="515702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72EEB-1769-4776-AD69-E7C1260563EB}" type="datetime4">
              <a:rPr lang="en-US" smtClean="0"/>
              <a:pPr/>
              <a:t>June 23, 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BB8AF-C16A-4836-A92D-61834B5F0BA5}" type="datetime4">
              <a:rPr lang="en-US" smtClean="0"/>
              <a:pPr/>
              <a:t>June 23, 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3498" y="-1019"/>
            <a:ext cx="13443273" cy="756069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4381" tIns="67191" rIns="134381" bIns="67191" rtlCol="0" anchor="ctr"/>
          <a:lstStyle/>
          <a:p>
            <a:pPr algn="ctr"/>
            <a:endParaRPr lang="en-US" dirty="0"/>
          </a:p>
        </p:txBody>
      </p:sp>
      <p:sp>
        <p:nvSpPr>
          <p:cNvPr id="7" name="Right Triangle 6"/>
          <p:cNvSpPr/>
          <p:nvPr/>
        </p:nvSpPr>
        <p:spPr>
          <a:xfrm>
            <a:off x="1" y="2918875"/>
            <a:ext cx="5249912" cy="464080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4381" tIns="67191" rIns="134381" bIns="67191"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1204346" y="1903409"/>
            <a:ext cx="8305781" cy="1331055"/>
          </a:xfrm>
        </p:spPr>
        <p:txBody>
          <a:bodyPr bIns="10079" anchor="b"/>
          <a:lstStyle>
            <a:lvl1pPr algn="l">
              <a:defRPr kumimoji="0" lang="en-US" sz="4666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134379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787490" y="2720848"/>
            <a:ext cx="9569120" cy="36286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2000" b="0" i="0" u="none" strike="noStrike" kern="1200" cap="all" spc="588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671895" indent="0">
              <a:buNone/>
              <a:defRPr sz="2666">
                <a:solidFill>
                  <a:schemeClr val="tx1">
                    <a:tint val="75000"/>
                  </a:schemeClr>
                </a:solidFill>
              </a:defRPr>
            </a:lvl2pPr>
            <a:lvl3pPr marL="134379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201568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68757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35947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403136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7032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37515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134379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D2193-4505-4A75-99BB-880C6989A757}" type="datetime4">
              <a:rPr lang="en-US" smtClean="0"/>
              <a:pPr/>
              <a:t>June 23, 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9580" y="1209548"/>
            <a:ext cx="4703922" cy="4092304"/>
          </a:xfrm>
        </p:spPr>
        <p:txBody>
          <a:bodyPr/>
          <a:lstStyle>
            <a:lvl1pPr>
              <a:defRPr sz="4133"/>
            </a:lvl1pPr>
            <a:lvl2pPr>
              <a:defRPr sz="3466"/>
            </a:lvl2pPr>
            <a:lvl3pPr>
              <a:defRPr sz="2933"/>
            </a:lvl3pPr>
            <a:lvl4pPr>
              <a:defRPr sz="2666"/>
            </a:lvl4pPr>
            <a:lvl5pPr>
              <a:defRPr sz="2666"/>
            </a:lvl5pPr>
            <a:lvl6pPr>
              <a:defRPr sz="2666"/>
            </a:lvl6pPr>
            <a:lvl7pPr>
              <a:defRPr sz="2666"/>
            </a:lvl7pPr>
            <a:lvl8pPr>
              <a:defRPr sz="2666"/>
            </a:lvl8pPr>
            <a:lvl9pPr>
              <a:defRPr sz="2666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08044" y="1209548"/>
            <a:ext cx="4703922" cy="4092304"/>
          </a:xfrm>
        </p:spPr>
        <p:txBody>
          <a:bodyPr/>
          <a:lstStyle>
            <a:lvl1pPr>
              <a:defRPr sz="4133"/>
            </a:lvl1pPr>
            <a:lvl2pPr>
              <a:defRPr sz="3466"/>
            </a:lvl2pPr>
            <a:lvl3pPr>
              <a:defRPr sz="2933"/>
            </a:lvl3pPr>
            <a:lvl4pPr>
              <a:defRPr sz="2666"/>
            </a:lvl4pPr>
            <a:lvl5pPr>
              <a:defRPr sz="2666"/>
            </a:lvl5pPr>
            <a:lvl6pPr>
              <a:defRPr sz="2666"/>
            </a:lvl6pPr>
            <a:lvl7pPr>
              <a:defRPr sz="2666"/>
            </a:lvl7pPr>
            <a:lvl8pPr>
              <a:defRPr sz="2666"/>
            </a:lvl8pPr>
            <a:lvl9pPr>
              <a:defRPr sz="2666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A18F4-33C3-445B-924C-31108C51719C}" type="datetime4">
              <a:rPr lang="en-US" smtClean="0"/>
              <a:pPr/>
              <a:t>June 23, 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9580" y="1209548"/>
            <a:ext cx="4703922" cy="604774"/>
          </a:xfrm>
        </p:spPr>
        <p:txBody>
          <a:bodyPr anchor="b">
            <a:normAutofit/>
          </a:bodyPr>
          <a:lstStyle>
            <a:lvl1pPr marL="0" indent="0">
              <a:buNone/>
              <a:defRPr lang="en-US" sz="2000" b="0" kern="1200" cap="all" spc="588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671895" indent="0">
              <a:buNone/>
              <a:defRPr sz="2933" b="1"/>
            </a:lvl2pPr>
            <a:lvl3pPr marL="1343790" indent="0">
              <a:buNone/>
              <a:defRPr sz="2666" b="1"/>
            </a:lvl3pPr>
            <a:lvl4pPr marL="2015685" indent="0">
              <a:buNone/>
              <a:defRPr sz="2400" b="1"/>
            </a:lvl4pPr>
            <a:lvl5pPr marL="2687579" indent="0">
              <a:buNone/>
              <a:defRPr sz="2400" b="1"/>
            </a:lvl5pPr>
            <a:lvl6pPr marL="3359475" indent="0">
              <a:buNone/>
              <a:defRPr sz="2400" b="1"/>
            </a:lvl6pPr>
            <a:lvl7pPr marL="4031369" indent="0">
              <a:buNone/>
              <a:defRPr sz="2400" b="1"/>
            </a:lvl7pPr>
            <a:lvl8pPr marL="4703264" indent="0">
              <a:buNone/>
              <a:defRPr sz="2400" b="1"/>
            </a:lvl8pPr>
            <a:lvl9pPr marL="5375158" indent="0">
              <a:buNone/>
              <a:defRPr sz="2400" b="1"/>
            </a:lvl9pPr>
          </a:lstStyle>
          <a:p>
            <a:pPr marL="0" lvl="0" indent="0" algn="l" defTabSz="134379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3980" y="1875973"/>
            <a:ext cx="4703922" cy="3427053"/>
          </a:xfrm>
        </p:spPr>
        <p:txBody>
          <a:bodyPr/>
          <a:lstStyle>
            <a:lvl1pPr>
              <a:defRPr sz="3466"/>
            </a:lvl1pPr>
            <a:lvl2pPr>
              <a:defRPr sz="2933"/>
            </a:lvl2pPr>
            <a:lvl3pPr>
              <a:defRPr sz="2666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08044" y="1209548"/>
            <a:ext cx="4703922" cy="604774"/>
          </a:xfrm>
        </p:spPr>
        <p:txBody>
          <a:bodyPr anchor="b">
            <a:normAutofit/>
          </a:bodyPr>
          <a:lstStyle>
            <a:lvl1pPr marL="0" indent="0">
              <a:buNone/>
              <a:defRPr lang="en-US" sz="2000" b="0" kern="1200" cap="all" spc="588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671895" indent="0">
              <a:buNone/>
              <a:defRPr sz="2933" b="1"/>
            </a:lvl2pPr>
            <a:lvl3pPr marL="1343790" indent="0">
              <a:buNone/>
              <a:defRPr sz="2666" b="1"/>
            </a:lvl3pPr>
            <a:lvl4pPr marL="2015685" indent="0">
              <a:buNone/>
              <a:defRPr sz="2400" b="1"/>
            </a:lvl4pPr>
            <a:lvl5pPr marL="2687579" indent="0">
              <a:buNone/>
              <a:defRPr sz="2400" b="1"/>
            </a:lvl5pPr>
            <a:lvl6pPr marL="3359475" indent="0">
              <a:buNone/>
              <a:defRPr sz="2400" b="1"/>
            </a:lvl6pPr>
            <a:lvl7pPr marL="4031369" indent="0">
              <a:buNone/>
              <a:defRPr sz="2400" b="1"/>
            </a:lvl7pPr>
            <a:lvl8pPr marL="4703264" indent="0">
              <a:buNone/>
              <a:defRPr sz="2400" b="1"/>
            </a:lvl8pPr>
            <a:lvl9pPr marL="5375158" indent="0">
              <a:buNone/>
              <a:defRPr sz="2400" b="1"/>
            </a:lvl9pPr>
          </a:lstStyle>
          <a:p>
            <a:pPr marL="0" lvl="0" indent="0" algn="l" defTabSz="134379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08044" y="1875973"/>
            <a:ext cx="4703922" cy="3427053"/>
          </a:xfrm>
        </p:spPr>
        <p:txBody>
          <a:bodyPr/>
          <a:lstStyle>
            <a:lvl1pPr>
              <a:defRPr sz="3466"/>
            </a:lvl1pPr>
            <a:lvl2pPr>
              <a:defRPr sz="2933"/>
            </a:lvl2pPr>
            <a:lvl3pPr>
              <a:defRPr sz="2666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7543A-E259-478F-9E0D-57BA40E442B7}" type="datetime4">
              <a:rPr lang="en-US" smtClean="0"/>
              <a:pPr/>
              <a:t>June 23, 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B012D-77A1-44B0-BB26-329BA1EE55C9}" type="datetime4">
              <a:rPr lang="en-US" smtClean="0"/>
              <a:pPr/>
              <a:t>June 23, 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7499E-3031-413E-B01E-B94970708CAA}" type="datetime4">
              <a:rPr lang="en-US" smtClean="0"/>
              <a:pPr/>
              <a:t>June 23, 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1" y="2918875"/>
            <a:ext cx="5249912" cy="464080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4381" tIns="67191" rIns="134381" bIns="67191" rtlCol="0" anchor="ctr"/>
          <a:lstStyle/>
          <a:p>
            <a:pPr algn="ctr"/>
            <a:endParaRPr lang="en-US" dirty="0"/>
          </a:p>
        </p:txBody>
      </p:sp>
      <p:sp>
        <p:nvSpPr>
          <p:cNvPr id="18" name="Right Triangle 17"/>
          <p:cNvSpPr/>
          <p:nvPr/>
        </p:nvSpPr>
        <p:spPr>
          <a:xfrm rot="5400000">
            <a:off x="1897070" y="-1897067"/>
            <a:ext cx="7559675" cy="11353814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4381" tIns="67191" rIns="134381" bIns="67191" rtlCol="0" anchor="ctr"/>
          <a:lstStyle/>
          <a:p>
            <a:pPr marL="0" algn="ctr" defTabSz="1343790" rtl="0" eaLnBrk="1" latinLnBrk="0" hangingPunct="1"/>
            <a:endParaRPr lang="en-US" sz="2666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1153684" y="1737362"/>
            <a:ext cx="7660671" cy="1200892"/>
          </a:xfrm>
        </p:spPr>
        <p:txBody>
          <a:bodyPr bIns="0" anchor="b"/>
          <a:lstStyle>
            <a:lvl1pPr algn="l">
              <a:defRPr kumimoji="0" lang="en-US" sz="4133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134379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80853" y="2886866"/>
            <a:ext cx="5596642" cy="3664852"/>
          </a:xfrm>
        </p:spPr>
        <p:txBody>
          <a:bodyPr/>
          <a:lstStyle>
            <a:lvl1pPr>
              <a:defRPr sz="4666"/>
            </a:lvl1pPr>
            <a:lvl2pPr>
              <a:defRPr sz="4133"/>
            </a:lvl2pPr>
            <a:lvl3pPr>
              <a:defRPr sz="3466"/>
            </a:lvl3pPr>
            <a:lvl4pPr>
              <a:defRPr sz="2933"/>
            </a:lvl4pPr>
            <a:lvl5pPr>
              <a:defRPr sz="2933"/>
            </a:lvl5pPr>
            <a:lvl6pPr>
              <a:defRPr sz="2933"/>
            </a:lvl6pPr>
            <a:lvl7pPr>
              <a:defRPr sz="2933"/>
            </a:lvl7pPr>
            <a:lvl8pPr>
              <a:defRPr sz="2933"/>
            </a:lvl8pPr>
            <a:lvl9pPr>
              <a:defRPr sz="2933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907722" y="2483940"/>
            <a:ext cx="8517089" cy="687088"/>
          </a:xfrm>
        </p:spPr>
        <p:txBody>
          <a:bodyPr>
            <a:normAutofit/>
          </a:bodyPr>
          <a:lstStyle>
            <a:lvl1pPr marL="0" indent="0">
              <a:buNone/>
              <a:defRPr lang="en-US" sz="20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671895" indent="0">
              <a:buNone/>
              <a:defRPr sz="1733"/>
            </a:lvl2pPr>
            <a:lvl3pPr marL="1343790" indent="0">
              <a:buNone/>
              <a:defRPr sz="1467"/>
            </a:lvl3pPr>
            <a:lvl4pPr marL="2015685" indent="0">
              <a:buNone/>
              <a:defRPr sz="1333"/>
            </a:lvl4pPr>
            <a:lvl5pPr marL="2687579" indent="0">
              <a:buNone/>
              <a:defRPr sz="1333"/>
            </a:lvl5pPr>
            <a:lvl6pPr marL="3359475" indent="0">
              <a:buNone/>
              <a:defRPr sz="1333"/>
            </a:lvl6pPr>
            <a:lvl7pPr marL="4031369" indent="0">
              <a:buNone/>
              <a:defRPr sz="1333"/>
            </a:lvl7pPr>
            <a:lvl8pPr marL="4703264" indent="0">
              <a:buNone/>
              <a:defRPr sz="1333"/>
            </a:lvl8pPr>
            <a:lvl9pPr marL="5375158" indent="0">
              <a:buNone/>
              <a:defRPr sz="1333"/>
            </a:lvl9pPr>
          </a:lstStyle>
          <a:p>
            <a:pPr marL="0" marR="0" lvl="0" indent="0" algn="l" defTabSz="1343790" rtl="0" eaLnBrk="1" fontAlgn="auto" latinLnBrk="0" hangingPunct="1">
              <a:lnSpc>
                <a:spcPct val="100000"/>
              </a:lnSpc>
              <a:spcBef>
                <a:spcPts val="441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EAB0C-2220-4D0E-A0DD-DB7FA0F742F4}" type="datetime4">
              <a:rPr lang="en-US" smtClean="0"/>
              <a:pPr/>
              <a:t>June 23, 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981951" y="1"/>
            <a:ext cx="10457824" cy="7559675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201589" anchor="ctr"/>
          <a:lstStyle>
            <a:lvl1pPr algn="r">
              <a:defRPr/>
            </a:lvl1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1" y="2918875"/>
            <a:ext cx="5249912" cy="464080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4381" tIns="67191" rIns="134381" bIns="67191" rtlCol="0" anchor="ctr"/>
          <a:lstStyle/>
          <a:p>
            <a:pPr algn="ctr"/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1" y="5564761"/>
            <a:ext cx="5249912" cy="1994914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4381" tIns="67191" rIns="134381" bIns="67191"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986520" y="1893227"/>
            <a:ext cx="8063865" cy="956196"/>
          </a:xfrm>
        </p:spPr>
        <p:txBody>
          <a:bodyPr anchor="b"/>
          <a:lstStyle>
            <a:lvl1pPr algn="l">
              <a:defRPr sz="4133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680678" y="2403630"/>
            <a:ext cx="8960650" cy="816445"/>
          </a:xfrm>
        </p:spPr>
        <p:txBody>
          <a:bodyPr/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671895" indent="0">
              <a:buNone/>
              <a:defRPr sz="1733"/>
            </a:lvl2pPr>
            <a:lvl3pPr marL="1343790" indent="0">
              <a:buNone/>
              <a:defRPr sz="1467"/>
            </a:lvl3pPr>
            <a:lvl4pPr marL="2015685" indent="0">
              <a:buNone/>
              <a:defRPr sz="1333"/>
            </a:lvl4pPr>
            <a:lvl5pPr marL="2687579" indent="0">
              <a:buNone/>
              <a:defRPr sz="1333"/>
            </a:lvl5pPr>
            <a:lvl6pPr marL="3359475" indent="0">
              <a:buNone/>
              <a:defRPr sz="1333"/>
            </a:lvl6pPr>
            <a:lvl7pPr marL="4031369" indent="0">
              <a:buNone/>
              <a:defRPr sz="1333"/>
            </a:lvl7pPr>
            <a:lvl8pPr marL="4703264" indent="0">
              <a:buNone/>
              <a:defRPr sz="1333"/>
            </a:lvl8pPr>
            <a:lvl9pPr marL="5375158" indent="0">
              <a:buNone/>
              <a:defRPr sz="1333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16D63-31BF-4B94-B6C5-E20B2C63F515}" type="datetime4">
              <a:rPr lang="en-US" smtClean="0"/>
              <a:pPr/>
              <a:t>June 23, 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3500" y="5567388"/>
            <a:ext cx="5253413" cy="1992289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4381" tIns="67191" rIns="134381" bIns="67191" rtlCol="0" anchor="ctr"/>
          <a:lstStyle/>
          <a:p>
            <a:pPr algn="ctr"/>
            <a:endParaRPr lang="en-US" dirty="0"/>
          </a:p>
        </p:txBody>
      </p:sp>
      <p:sp>
        <p:nvSpPr>
          <p:cNvPr id="8" name="Freeform 7"/>
          <p:cNvSpPr/>
          <p:nvPr/>
        </p:nvSpPr>
        <p:spPr>
          <a:xfrm>
            <a:off x="-3498" y="5568115"/>
            <a:ext cx="13443273" cy="1991562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4381" tIns="67191" rIns="134381" bIns="67191"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9579" y="403183"/>
            <a:ext cx="11054215" cy="604774"/>
          </a:xfrm>
          <a:prstGeom prst="rect">
            <a:avLst/>
          </a:prstGeom>
        </p:spPr>
        <p:txBody>
          <a:bodyPr vert="horz" lIns="100794" tIns="50397" rIns="100794" bIns="50397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9579" y="1213240"/>
            <a:ext cx="11054215" cy="3946121"/>
          </a:xfrm>
          <a:prstGeom prst="rect">
            <a:avLst/>
          </a:prstGeom>
        </p:spPr>
        <p:txBody>
          <a:bodyPr vert="horz" lIns="100794" tIns="50397" rIns="100794" bIns="50397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95676" y="6471082"/>
            <a:ext cx="3198667" cy="221750"/>
          </a:xfrm>
          <a:prstGeom prst="rect">
            <a:avLst/>
          </a:prstGeom>
        </p:spPr>
        <p:txBody>
          <a:bodyPr vert="horz" lIns="100794" tIns="50397" rIns="100794" bIns="50397" rtlCol="0" anchor="ctr"/>
          <a:lstStyle>
            <a:lvl1pPr algn="l">
              <a:defRPr sz="1733">
                <a:solidFill>
                  <a:srgbClr val="FFFFFF"/>
                </a:solidFill>
              </a:defRPr>
            </a:lvl1pPr>
          </a:lstStyle>
          <a:p>
            <a:fld id="{62B1B13E-D5AF-485E-81A1-82A140076526}" type="datetime4">
              <a:rPr lang="en-US" smtClean="0"/>
              <a:pPr/>
              <a:t>June 23, 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70013" y="6928184"/>
            <a:ext cx="6943884" cy="302387"/>
          </a:xfrm>
          <a:prstGeom prst="rect">
            <a:avLst/>
          </a:prstGeom>
        </p:spPr>
        <p:txBody>
          <a:bodyPr vert="horz" lIns="100794" tIns="50397" rIns="100794" bIns="50397" rtlCol="0" anchor="ctr"/>
          <a:lstStyle>
            <a:lvl1pPr algn="r">
              <a:defRPr sz="1467" cap="all" spc="293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347776" y="6802189"/>
            <a:ext cx="739187" cy="554376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10079" tIns="10079" rIns="10079" bIns="10079" rtlCol="0" anchor="ctr">
            <a:normAutofit/>
          </a:bodyPr>
          <a:lstStyle>
            <a:lvl1pPr algn="ctr">
              <a:defRPr sz="2400">
                <a:solidFill>
                  <a:srgbClr val="FFFFFF"/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343790" rtl="0" eaLnBrk="1" latinLnBrk="0" hangingPunct="1">
        <a:spcBef>
          <a:spcPct val="0"/>
        </a:spcBef>
        <a:buNone/>
        <a:defRPr sz="4133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03922" indent="-503922" algn="l" defTabSz="1343790" rtl="0" eaLnBrk="1" latinLnBrk="0" hangingPunct="1">
        <a:spcBef>
          <a:spcPts val="1176"/>
        </a:spcBef>
        <a:buFont typeface="Arial" pitchFamily="34" charset="0"/>
        <a:buNone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255320" indent="-255320" algn="l" defTabSz="1343790" rtl="0" eaLnBrk="1" latinLnBrk="0" hangingPunct="1">
        <a:spcBef>
          <a:spcPts val="441"/>
        </a:spcBef>
        <a:buClr>
          <a:schemeClr val="accent2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591268" indent="-241882" algn="l" defTabSz="1343790" rtl="0" eaLnBrk="1" latinLnBrk="0" hangingPunct="1">
        <a:spcBef>
          <a:spcPts val="441"/>
        </a:spcBef>
        <a:buClr>
          <a:schemeClr val="accent2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927215" indent="-241882" algn="l" defTabSz="1343790" rtl="0" eaLnBrk="1" latinLnBrk="0" hangingPunct="1">
        <a:spcBef>
          <a:spcPts val="441"/>
        </a:spcBef>
        <a:buClr>
          <a:schemeClr val="accent2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263163" indent="-255320" algn="l" defTabSz="1343790" rtl="0" eaLnBrk="1" latinLnBrk="0" hangingPunct="1">
        <a:spcBef>
          <a:spcPts val="441"/>
        </a:spcBef>
        <a:buClr>
          <a:schemeClr val="accent2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1612548" indent="-255320" algn="l" defTabSz="1343790" rtl="0" eaLnBrk="1" latinLnBrk="0" hangingPunct="1">
        <a:spcBef>
          <a:spcPts val="441"/>
        </a:spcBef>
        <a:buClr>
          <a:schemeClr val="accent2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988809" indent="-241882" algn="l" defTabSz="1343790" rtl="0" eaLnBrk="1" latinLnBrk="0" hangingPunct="1">
        <a:spcBef>
          <a:spcPts val="441"/>
        </a:spcBef>
        <a:buClr>
          <a:schemeClr val="accent2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2324757" indent="-241882" algn="l" defTabSz="1343790" rtl="0" eaLnBrk="1" latinLnBrk="0" hangingPunct="1">
        <a:spcBef>
          <a:spcPts val="441"/>
        </a:spcBef>
        <a:buClr>
          <a:schemeClr val="accent2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633829" indent="-241882" algn="l" defTabSz="1343790" rtl="0" eaLnBrk="1" latinLnBrk="0" hangingPunct="1">
        <a:spcBef>
          <a:spcPts val="441"/>
        </a:spcBef>
        <a:buClr>
          <a:schemeClr val="accent2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43790" rtl="0" eaLnBrk="1" latinLnBrk="0" hangingPunct="1">
        <a:defRPr sz="2666" kern="1200">
          <a:solidFill>
            <a:schemeClr val="tx1"/>
          </a:solidFill>
          <a:latin typeface="+mn-lt"/>
          <a:ea typeface="+mn-ea"/>
          <a:cs typeface="+mn-cs"/>
        </a:defRPr>
      </a:lvl1pPr>
      <a:lvl2pPr marL="671895" algn="l" defTabSz="1343790" rtl="0" eaLnBrk="1" latinLnBrk="0" hangingPunct="1">
        <a:defRPr sz="2666" kern="1200">
          <a:solidFill>
            <a:schemeClr val="tx1"/>
          </a:solidFill>
          <a:latin typeface="+mn-lt"/>
          <a:ea typeface="+mn-ea"/>
          <a:cs typeface="+mn-cs"/>
        </a:defRPr>
      </a:lvl2pPr>
      <a:lvl3pPr marL="1343790" algn="l" defTabSz="1343790" rtl="0" eaLnBrk="1" latinLnBrk="0" hangingPunct="1">
        <a:defRPr sz="2666" kern="1200">
          <a:solidFill>
            <a:schemeClr val="tx1"/>
          </a:solidFill>
          <a:latin typeface="+mn-lt"/>
          <a:ea typeface="+mn-ea"/>
          <a:cs typeface="+mn-cs"/>
        </a:defRPr>
      </a:lvl3pPr>
      <a:lvl4pPr marL="2015685" algn="l" defTabSz="1343790" rtl="0" eaLnBrk="1" latinLnBrk="0" hangingPunct="1">
        <a:defRPr sz="2666" kern="1200">
          <a:solidFill>
            <a:schemeClr val="tx1"/>
          </a:solidFill>
          <a:latin typeface="+mn-lt"/>
          <a:ea typeface="+mn-ea"/>
          <a:cs typeface="+mn-cs"/>
        </a:defRPr>
      </a:lvl4pPr>
      <a:lvl5pPr marL="2687579" algn="l" defTabSz="1343790" rtl="0" eaLnBrk="1" latinLnBrk="0" hangingPunct="1">
        <a:defRPr sz="2666" kern="1200">
          <a:solidFill>
            <a:schemeClr val="tx1"/>
          </a:solidFill>
          <a:latin typeface="+mn-lt"/>
          <a:ea typeface="+mn-ea"/>
          <a:cs typeface="+mn-cs"/>
        </a:defRPr>
      </a:lvl5pPr>
      <a:lvl6pPr marL="3359475" algn="l" defTabSz="1343790" rtl="0" eaLnBrk="1" latinLnBrk="0" hangingPunct="1">
        <a:defRPr sz="2666" kern="1200">
          <a:solidFill>
            <a:schemeClr val="tx1"/>
          </a:solidFill>
          <a:latin typeface="+mn-lt"/>
          <a:ea typeface="+mn-ea"/>
          <a:cs typeface="+mn-cs"/>
        </a:defRPr>
      </a:lvl6pPr>
      <a:lvl7pPr marL="4031369" algn="l" defTabSz="1343790" rtl="0" eaLnBrk="1" latinLnBrk="0" hangingPunct="1">
        <a:defRPr sz="2666" kern="1200">
          <a:solidFill>
            <a:schemeClr val="tx1"/>
          </a:solidFill>
          <a:latin typeface="+mn-lt"/>
          <a:ea typeface="+mn-ea"/>
          <a:cs typeface="+mn-cs"/>
        </a:defRPr>
      </a:lvl7pPr>
      <a:lvl8pPr marL="4703264" algn="l" defTabSz="1343790" rtl="0" eaLnBrk="1" latinLnBrk="0" hangingPunct="1">
        <a:defRPr sz="2666" kern="1200">
          <a:solidFill>
            <a:schemeClr val="tx1"/>
          </a:solidFill>
          <a:latin typeface="+mn-lt"/>
          <a:ea typeface="+mn-ea"/>
          <a:cs typeface="+mn-cs"/>
        </a:defRPr>
      </a:lvl8pPr>
      <a:lvl9pPr marL="5375158" algn="l" defTabSz="1343790" rtl="0" eaLnBrk="1" latinLnBrk="0" hangingPunct="1">
        <a:defRPr sz="266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sz="3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32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sz="3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32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sz="3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32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sz="3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32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sz="3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32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sz="3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32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sz="3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32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sz="3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32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sz="3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32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sz="3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32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sz="3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ru-RU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4294967295"/>
          </p:nvPr>
        </p:nvSpPr>
        <p:spPr>
          <a:xfrm>
            <a:off x="785589" y="419728"/>
            <a:ext cx="11522226" cy="4992162"/>
          </a:xfrm>
        </p:spPr>
        <p:txBody>
          <a:bodyPr>
            <a:normAutofit/>
          </a:bodyPr>
          <a:lstStyle/>
          <a:p>
            <a:pPr marL="0" indent="0" algn="just"/>
            <a:r>
              <a:rPr lang="ru-RU" sz="3200" b="0" dirty="0">
                <a:latin typeface="Comic Sans MS" panose="030F0702030302020204" pitchFamily="66" charset="0"/>
                <a:cs typeface="Times New Roman" panose="02020603050405020304" pitchFamily="18" charset="0"/>
              </a:rPr>
              <a:t>Об исполнительской дисциплине по исполнению поручений в областных исполнительных органах государственной власти Новосибирской области, структурных подразделениях администрации Губернатора Новосибирской области и Правительства Новосибирской области, результатах проведенных проверок по организации контроля и исполнения поручений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775670" y="5724053"/>
            <a:ext cx="7896409" cy="8652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mtClean="0"/>
              <a:t>департамент </a:t>
            </a:r>
            <a:r>
              <a:rPr lang="ru-RU" dirty="0"/>
              <a:t>контроля и документационного обеспечения администрации Губернатора Новосибирской области и Правительства Новосибирской области </a:t>
            </a:r>
          </a:p>
        </p:txBody>
      </p:sp>
    </p:spTree>
    <p:extLst>
      <p:ext uri="{BB962C8B-B14F-4D97-AF65-F5344CB8AC3E}">
        <p14:creationId xmlns:p14="http://schemas.microsoft.com/office/powerpoint/2010/main" val="2163064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2000">
              <a:schemeClr val="accent1">
                <a:alpha val="42000"/>
                <a:lumMod val="0"/>
                <a:lumOff val="100000"/>
              </a:schemeClr>
            </a:gs>
            <a:gs pos="38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575689" y="0"/>
            <a:ext cx="12384401" cy="1263551"/>
          </a:xfrm>
        </p:spPr>
        <p:txBody>
          <a:bodyPr/>
          <a:lstStyle/>
          <a:p>
            <a:pPr algn="ctr">
              <a:lnSpc>
                <a:spcPct val="107000"/>
              </a:lnSpc>
            </a:pPr>
            <a:r>
              <a:rPr lang="ru-RU" sz="2000" b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 ходе проверки организации контроля изучению и анализу подлежит: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3183" y="827509"/>
            <a:ext cx="12576907" cy="6195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7681" algn="just">
              <a:lnSpc>
                <a:spcPct val="107000"/>
              </a:lnSpc>
              <a:spcAft>
                <a:spcPts val="0"/>
              </a:spcAft>
              <a:tabLst>
                <a:tab pos="596840" algn="l"/>
              </a:tabLst>
            </a:pPr>
            <a:r>
              <a:rPr lang="ru-RU" sz="2666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666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14835" indent="-457154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596840" algn="l"/>
              </a:tabLst>
            </a:pP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организация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контроля исполнения поручений в структурных подразделениях администрации Губернатора Новосибирской области и Правительства Новосибирской области, областных исполнительных органах государственной власти Новосибирской области: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закрепление должностных обязанностей по организации контроля за ответственным должностным лицом; наличие в органе утвержденного порядка организации контроля;</a:t>
            </a:r>
          </a:p>
          <a:p>
            <a:pPr marL="357680" algn="just">
              <a:lnSpc>
                <a:spcPct val="107000"/>
              </a:lnSpc>
              <a:spcAft>
                <a:spcPts val="0"/>
              </a:spcAft>
              <a:tabLst>
                <a:tab pos="596840" algn="l"/>
              </a:tabLs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ознакомление сотрудников органа с нормативными правовыми актами и</a:t>
            </a:r>
          </a:p>
          <a:p>
            <a:pPr marL="357680" algn="just">
              <a:lnSpc>
                <a:spcPct val="107000"/>
              </a:lnSpc>
              <a:spcAft>
                <a:spcPts val="0"/>
              </a:spcAft>
              <a:tabLst>
                <a:tab pos="596840" algn="l"/>
              </a:tabLs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документами и другое.</a:t>
            </a:r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14835" indent="-457154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596840" algn="l"/>
              </a:tabLs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организация внутреннего контроля в органе по исполнению поручений без «губернаторского контроля»: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постановка на контроль; организация упреждающего и периодического контроля; проверка исполнения поручений должностным лицом.</a:t>
            </a:r>
          </a:p>
          <a:p>
            <a:pPr marL="814835" indent="-457154" algn="ctr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596840" algn="l"/>
              </a:tabLst>
            </a:pPr>
            <a:endParaRPr lang="ru-RU" sz="2666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154" indent="-457154" algn="ctr" defTabSz="598957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2666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 defTabSz="598957">
              <a:lnSpc>
                <a:spcPct val="107000"/>
              </a:lnSpc>
              <a:spcAft>
                <a:spcPts val="0"/>
              </a:spcAft>
              <a:defRPr/>
            </a:pPr>
            <a:endParaRPr lang="ru-RU" sz="2666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87439" y="5652045"/>
            <a:ext cx="10657184" cy="172819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10" tIns="60955" rIns="121910" bIns="6095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/>
              <a:t> </a:t>
            </a:r>
            <a:r>
              <a:rPr lang="ru-RU" sz="1866" dirty="0"/>
              <a:t>Руководитель структурного подразделения администрации, исполнительного органа государственной власти, в котором проводилась проверка, в течение трех месяцев со дня получения акта проверки направляет в департамент контроля и документационного обеспечения информацию о мерах, принятых по устранению замечаний, указанных в акте проверке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46402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575689" y="323454"/>
            <a:ext cx="12192870" cy="864096"/>
          </a:xfrm>
        </p:spPr>
        <p:txBody>
          <a:bodyPr/>
          <a:lstStyle/>
          <a:p>
            <a:pPr algn="ctr">
              <a:lnSpc>
                <a:spcPct val="107000"/>
              </a:lnSpc>
            </a:pPr>
            <a:r>
              <a:rPr lang="ru-RU" sz="1800" b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рекомендации по итогам проверок</a:t>
            </a:r>
            <a:br>
              <a:rPr lang="ru-RU" sz="1800" b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b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письмо от 10.02.2021 № 20-05/2-вн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35919" y="1043533"/>
            <a:ext cx="12672409" cy="63013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1) обеспечение полноты представляемой в адрес Губернатора Новосибирской области информации об исполнении правовых актов;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2) взаимодействие с соисполнителями, в части: определения сроков, порядка предоставления информации соисполнителями для подготовки итогового проекта ответа об исполнении правовых актов и поручений; проведения согласительных совещаний;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3) сокращение числа обращений о продлении срока исполнения правовых актов и поручений;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4) обеспечение безусловного исполнения поручений Губернатора Новосибирской области на входящие документы, содержащие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пресекательный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срок исполнения;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5) приведение правовых актов областных исполнительных органов, определяющих порядок осуществления контроля за исполнением правовых актов и поручений, в соответствие с нормативными правовыми актами Губернатора Новосибирской области в сфере контроля;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6) организацию порядка осуществления внутреннего контроля в областном исполнительном органе по исполнению поручений, не находящихся на «губернаторском контроле»;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7) введение в практику, на постоянной основе, ознакомления сотрудников, в том числе вновь принятых на работу (рекомендуется наличие листа (журнала) ознакомления) с правовыми актами областного исполнительного органа, регламентирующими порядок осуществления контроля в органе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8) совершенствование механизмов организации внутреннего контроля исполнения правовых актов и поручений с использованием возможностей государственной информационной системы «Система электронного документооборота и делопроизводства;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9) продолжение практики проведения в областном исполнительном органе регулярных совещаний по вопросам исполнения правовых актов и поручений, применения мер дисциплинарной ответственности к исполнителям, допустившим нарушения в ходе исполнения правовых актов и поручений.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5929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247710" y="107429"/>
            <a:ext cx="11616376" cy="1872208"/>
          </a:xfrm>
        </p:spPr>
        <p:txBody>
          <a:bodyPr/>
          <a:lstStyle/>
          <a:p>
            <a:pPr algn="ctr"/>
            <a:r>
              <a:rPr lang="ru-RU" sz="2666" b="1" dirty="0">
                <a:latin typeface="Comic Sans MS" panose="030F0702030302020204" pitchFamily="66" charset="0"/>
                <a:cs typeface="Times New Roman" panose="02020603050405020304" pitchFamily="18" charset="0"/>
              </a:rPr>
              <a:t>Ответственность за несвоевременное, неточное и неполное исполнение правовых актов и поручений</a:t>
            </a:r>
            <a:endParaRPr lang="ru-RU" sz="3200" dirty="0">
              <a:latin typeface="Comic Sans MS" panose="030F0702030302020204" pitchFamily="66" charset="0"/>
              <a:cs typeface="Calibri" panose="020F0502020204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07741" y="4931874"/>
            <a:ext cx="184731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463303" y="2195660"/>
            <a:ext cx="4320480" cy="395685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РАСПОРЯЖЕНИЕ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марта 2017 г. N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32-р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МЕРАХ ПО УКРЕПЛЕНИЮ ИСПОЛНИТЕЛЬСКОЙ ДИСЦИПЛИНЫ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ИСПОЛНЕНИЮ ПРАВОВЫХ АКТОВ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ПОРУЧЕНИЙ ПРЕЗИДЕНТА РОССИЙСКОЙ ФЕДЕРАЦИИ, ПРАВИТЕЛЬСТВА РОССИЙСКОЙ ФЕДЕРАЦИИ, ПРАВОВЫХ АКТОВ И ПОРУЧЕНИЙ ГУБЕРНАТОРА НОВОСИБИРСКОЙ ОБЛАСТИ, ПРАВИТЕЛЬСТВА НОВОСИБИРСКОЙ ОБЛАСТИ 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92095" y="1661575"/>
            <a:ext cx="4132822" cy="5502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081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47710" y="-1020319"/>
            <a:ext cx="11040357" cy="661727"/>
          </a:xfrm>
        </p:spPr>
        <p:txBody>
          <a:bodyPr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666" dirty="0" smtClean="0">
                <a:latin typeface="Comic Sans MS" panose="030F0702030302020204" pitchFamily="66" charset="0"/>
                <a:ea typeface="Calibri" panose="020F0502020204030204" pitchFamily="34" charset="0"/>
              </a:rPr>
              <a:t>Правовые </a:t>
            </a:r>
            <a:r>
              <a:rPr lang="ru-RU" sz="2666" dirty="0">
                <a:latin typeface="Comic Sans MS" panose="030F0702030302020204" pitchFamily="66" charset="0"/>
                <a:ea typeface="Calibri" panose="020F0502020204030204" pitchFamily="34" charset="0"/>
              </a:rPr>
              <a:t>основы оценки исполнительской дисциплины по исполнению поручений</a:t>
            </a:r>
            <a:endParaRPr lang="ru-RU" sz="2666" cap="none" dirty="0">
              <a:latin typeface="Comic Sans MS" panose="030F0702030302020204" pitchFamily="66" charset="0"/>
              <a:cs typeface="Calibri" panose="020F05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27727" y="1955779"/>
            <a:ext cx="10776685" cy="60760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tabLst>
                <a:tab pos="118521" algn="l"/>
                <a:tab pos="239160" algn="l"/>
              </a:tabLst>
            </a:pP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Постановление 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Губернатора Новосибирской области от 21.09.2011 № 238 «Об утверждении порядка исполнения поручений и указаний Президента Российской Федерации»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27727" y="3299588"/>
            <a:ext cx="10789677" cy="60760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Постановление 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Губернатора Новосибирской области от 31.01.2013 № 22«О регламенте подготовки и проведения «Часа контроля»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727727" y="4653713"/>
            <a:ext cx="10925036" cy="86523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Постановление 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Губернатора Новосибирской области от 26.09.2016 № </a:t>
            </a: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199 «О совершенствовании 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системы контроля исполнения правовых актов и поручений Губернатора Новосибирской области, Правительства Новосибирской области, первого заместителя Губернатора Новосибирской области» </a:t>
            </a:r>
          </a:p>
        </p:txBody>
      </p:sp>
    </p:spTree>
    <p:extLst>
      <p:ext uri="{BB962C8B-B14F-4D97-AF65-F5344CB8AC3E}">
        <p14:creationId xmlns:p14="http://schemas.microsoft.com/office/powerpoint/2010/main" val="2694036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257" y="135310"/>
            <a:ext cx="12231233" cy="840890"/>
          </a:xfrm>
        </p:spPr>
        <p:txBody>
          <a:bodyPr/>
          <a:lstStyle/>
          <a:p>
            <a:pPr algn="ctr">
              <a:lnSpc>
                <a:spcPct val="107000"/>
              </a:lnSpc>
            </a:pPr>
            <a:r>
              <a:rPr lang="ru-RU" sz="2666" dirty="0">
                <a:latin typeface="Comic Sans MS" panose="030F0702030302020204" pitchFamily="66" charset="0"/>
                <a:ea typeface="Calibri" panose="020F0502020204030204" pitchFamily="34" charset="0"/>
              </a:rPr>
              <a:t>порядок информирования об исполнительской дисциплине, критерии ее оценки 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07600" y="1283756"/>
            <a:ext cx="3802293" cy="58583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atin typeface="Calibri" panose="020F0502020204030204" pitchFamily="34" charset="0"/>
                <a:cs typeface="Calibri" panose="020F0502020204030204" pitchFamily="34" charset="0"/>
              </a:rPr>
              <a:t>Ежемесячный отчет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462188" y="1238389"/>
            <a:ext cx="3740001" cy="58583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Годовой отчет</a:t>
            </a:r>
            <a:endParaRPr lang="ru-RU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837620" y="1337492"/>
            <a:ext cx="4286916" cy="53022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Доклад по исполнению  поручений Президента РФ (2 раза в год)</a:t>
            </a:r>
            <a:endParaRPr lang="ru-RU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71691" y="2988197"/>
            <a:ext cx="3408110" cy="270189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457154" indent="-457154">
              <a:buFont typeface="Wingdings" panose="05000000000000000000" pitchFamily="2" charset="2"/>
              <a:buChar char="ü"/>
            </a:pPr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Заместителям Губернатора НСО</a:t>
            </a:r>
          </a:p>
          <a:p>
            <a:pPr marL="457154" indent="-457154">
              <a:buFont typeface="Wingdings" panose="05000000000000000000" pitchFamily="2" charset="2"/>
              <a:buChar char="ü"/>
            </a:pPr>
            <a:endParaRPr lang="ru-RU" sz="2666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154" indent="-457154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Структурные подразделения администрации</a:t>
            </a:r>
            <a:endParaRPr lang="en-US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ru-RU" sz="2666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154" indent="-457154">
              <a:buFont typeface="Wingdings" panose="05000000000000000000" pitchFamily="2" charset="2"/>
              <a:buChar char="ü"/>
            </a:pPr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ОИОГВ</a:t>
            </a:r>
          </a:p>
          <a:p>
            <a:pPr marL="457154" indent="-457154">
              <a:buFont typeface="Wingdings" panose="05000000000000000000" pitchFamily="2" charset="2"/>
              <a:buChar char="ü"/>
            </a:pPr>
            <a:endParaRPr lang="ru-RU" sz="2666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007961" y="2957643"/>
            <a:ext cx="3648118" cy="270799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457154" indent="-457154">
              <a:buFont typeface="Wingdings" panose="05000000000000000000" pitchFamily="2" charset="2"/>
              <a:buChar char="ü"/>
            </a:pPr>
            <a:endParaRPr lang="ru-RU" sz="2666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154" indent="-457154">
              <a:buFont typeface="Wingdings" panose="05000000000000000000" pitchFamily="2" charset="2"/>
              <a:buChar char="ü"/>
            </a:pPr>
            <a:endParaRPr lang="ru-RU" sz="2666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154" indent="-457154">
              <a:buFont typeface="Wingdings" panose="05000000000000000000" pitchFamily="2" charset="2"/>
              <a:buChar char="ü"/>
            </a:pPr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Губернатору Новосибирской области</a:t>
            </a:r>
          </a:p>
          <a:p>
            <a:endParaRPr lang="ru-RU" sz="2666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ru-RU" sz="2666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154" indent="-457154">
              <a:buFont typeface="Wingdings" panose="05000000000000000000" pitchFamily="2" charset="2"/>
              <a:buChar char="ü"/>
            </a:pPr>
            <a:endParaRPr lang="ru-RU" sz="2666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555137" y="2988197"/>
            <a:ext cx="3902805" cy="270189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457154" indent="-457154">
              <a:buFont typeface="Wingdings" panose="05000000000000000000" pitchFamily="2" charset="2"/>
              <a:buChar char="ü"/>
            </a:pPr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Губернатору Новосибирской области</a:t>
            </a:r>
          </a:p>
          <a:p>
            <a:pPr marL="457154" indent="-457154">
              <a:buFont typeface="Wingdings" panose="05000000000000000000" pitchFamily="2" charset="2"/>
              <a:buChar char="ü"/>
            </a:pPr>
            <a:endParaRPr lang="ru-R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154" indent="-457154">
              <a:buFont typeface="Wingdings" panose="05000000000000000000" pitchFamily="2" charset="2"/>
              <a:buChar char="ü"/>
            </a:pPr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Первому заместителю Губернатору Новосибирской области</a:t>
            </a:r>
          </a:p>
          <a:p>
            <a:endParaRPr lang="ru-RU" sz="2666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8879722" y="1976408"/>
            <a:ext cx="3904597" cy="8472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1" algn="ctr"/>
            <a:r>
              <a:rPr lang="ru-RU" sz="1866" dirty="0">
                <a:latin typeface="Calibri" panose="020F0502020204030204" pitchFamily="34" charset="0"/>
                <a:cs typeface="Calibri" panose="020F0502020204030204" pitchFamily="34" charset="0"/>
              </a:rPr>
              <a:t>Департамент контроля и документационного  обеспечение</a:t>
            </a:r>
            <a:endParaRPr lang="ru-RU" sz="2133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462188" y="1933821"/>
            <a:ext cx="3700799" cy="91834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866" dirty="0" err="1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ru-RU" sz="1866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Департамент контроля и документационного  обеспечение</a:t>
            </a:r>
          </a:p>
          <a:p>
            <a:pPr algn="ctr"/>
            <a:endParaRPr lang="ru-RU" sz="1866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31683" y="1950782"/>
            <a:ext cx="3554128" cy="829779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866" dirty="0">
                <a:latin typeface="Calibri" panose="020F0502020204030204" pitchFamily="34" charset="0"/>
                <a:cs typeface="Calibri" panose="020F0502020204030204" pitchFamily="34" charset="0"/>
              </a:rPr>
              <a:t>Департамент контроля и документационного  обеспечение</a:t>
            </a:r>
            <a:endParaRPr lang="ru-RU" sz="2133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-24604" y="6466717"/>
            <a:ext cx="6576213" cy="86523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количество 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исполненных в полном объеме/неисполненных поручений в соотношении к количеству полученных для исполнения в соответствующий срок.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263503" y="5891192"/>
            <a:ext cx="7872253" cy="3785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Критерии оценки итогов в отчетном периоде</a:t>
            </a:r>
            <a:endParaRPr lang="ru-R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511975" y="6514607"/>
            <a:ext cx="5088165" cy="86523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своевременность исполнения </a:t>
            </a: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поручений  </a:t>
            </a:r>
          </a:p>
          <a:p>
            <a:pPr algn="ctr"/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                                            </a:t>
            </a:r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6" name="Стрелка вниз 35"/>
          <p:cNvSpPr/>
          <p:nvPr/>
        </p:nvSpPr>
        <p:spPr>
          <a:xfrm>
            <a:off x="1721786" y="2716632"/>
            <a:ext cx="672022" cy="36491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Стрелка вниз 36"/>
          <p:cNvSpPr/>
          <p:nvPr/>
        </p:nvSpPr>
        <p:spPr>
          <a:xfrm>
            <a:off x="5946012" y="2759257"/>
            <a:ext cx="845883" cy="372508"/>
          </a:xfrm>
          <a:prstGeom prst="downArrow">
            <a:avLst>
              <a:gd name="adj1" fmla="val 50000"/>
              <a:gd name="adj2" fmla="val 2570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Стрелка вниз 37"/>
          <p:cNvSpPr/>
          <p:nvPr/>
        </p:nvSpPr>
        <p:spPr>
          <a:xfrm>
            <a:off x="10592512" y="2702010"/>
            <a:ext cx="777131" cy="316975"/>
          </a:xfrm>
          <a:prstGeom prst="downArrow">
            <a:avLst>
              <a:gd name="adj1" fmla="val 50000"/>
              <a:gd name="adj2" fmla="val 4255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79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77327" y="376059"/>
            <a:ext cx="12480404" cy="8553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66" b="1" dirty="0">
                <a:latin typeface="Comic Sans MS" panose="030F0702030302020204" pitchFamily="66" charset="0"/>
              </a:rPr>
              <a:t>Количество поручений, подлежащих контролю исполнения в</a:t>
            </a:r>
          </a:p>
          <a:p>
            <a:pPr algn="ctr"/>
            <a:r>
              <a:rPr lang="ru-RU" sz="2666" b="1" dirty="0">
                <a:latin typeface="Comic Sans MS" panose="030F0702030302020204" pitchFamily="66" charset="0"/>
              </a:rPr>
              <a:t> 2018 - 2020 годах</a:t>
            </a:r>
            <a:endParaRPr lang="ru-RU" sz="2666" dirty="0">
              <a:latin typeface="Comic Sans MS" panose="030F0702030302020204" pitchFamily="66" charset="0"/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71692" y="1691605"/>
            <a:ext cx="12091674" cy="4992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3653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35311" y="251445"/>
            <a:ext cx="10711571" cy="2447302"/>
          </a:xfrm>
        </p:spPr>
        <p:txBody>
          <a:bodyPr/>
          <a:lstStyle/>
          <a:p>
            <a:pPr algn="ctr"/>
            <a:r>
              <a:rPr lang="ru-RU" sz="2666" b="1" dirty="0">
                <a:latin typeface="Comic Sans MS" panose="030F0702030302020204" pitchFamily="66" charset="0"/>
                <a:cs typeface="Times New Roman" panose="02020603050405020304" pitchFamily="18" charset="0"/>
              </a:rPr>
              <a:t>Динамика изменения количества поручений, подлежащих исполнению в 2018 - 2020 годах</a:t>
            </a:r>
            <a:br>
              <a:rPr lang="ru-RU" sz="2666" b="1" dirty="0">
                <a:latin typeface="Comic Sans MS" panose="030F0702030302020204" pitchFamily="66" charset="0"/>
                <a:cs typeface="Times New Roman" panose="02020603050405020304" pitchFamily="18" charset="0"/>
              </a:rPr>
            </a:br>
            <a:r>
              <a:rPr lang="ru-RU" sz="2666" b="1" dirty="0">
                <a:latin typeface="Comic Sans MS" panose="030F0702030302020204" pitchFamily="66" charset="0"/>
                <a:cs typeface="Times New Roman" panose="02020603050405020304" pitchFamily="18" charset="0"/>
              </a:rPr>
              <a:t>(по видам поручений)</a:t>
            </a:r>
            <a:br>
              <a:rPr lang="ru-RU" sz="2666" b="1" dirty="0">
                <a:latin typeface="Comic Sans MS" panose="030F0702030302020204" pitchFamily="66" charset="0"/>
                <a:cs typeface="Times New Roman" panose="02020603050405020304" pitchFamily="18" charset="0"/>
              </a:rPr>
            </a:br>
            <a:endParaRPr lang="ru-RU" sz="2666" b="1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95351" y="2267669"/>
            <a:ext cx="10272332" cy="4958603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3500000" scaled="1"/>
            <a:tileRect/>
          </a:gradFill>
          <a:effectLst>
            <a:glow rad="254000">
              <a:schemeClr val="accent1">
                <a:alpha val="58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383208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959247" y="339368"/>
            <a:ext cx="12110250" cy="806302"/>
          </a:xfrm>
        </p:spPr>
        <p:txBody>
          <a:bodyPr/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666" b="1" dirty="0">
                <a:latin typeface="Comic Sans MS" panose="030F0702030302020204" pitchFamily="66" charset="0"/>
                <a:cs typeface="Times New Roman" panose="02020603050405020304" pitchFamily="18" charset="0"/>
              </a:rPr>
              <a:t>Количество допущенных нарушений  и продлений</a:t>
            </a:r>
            <a:br>
              <a:rPr lang="ru-RU" sz="2666" b="1" dirty="0">
                <a:latin typeface="Comic Sans MS" panose="030F0702030302020204" pitchFamily="66" charset="0"/>
                <a:cs typeface="Times New Roman" panose="02020603050405020304" pitchFamily="18" charset="0"/>
              </a:rPr>
            </a:br>
            <a:r>
              <a:rPr lang="ru-RU" sz="2666" b="1" dirty="0">
                <a:latin typeface="Comic Sans MS" panose="030F0702030302020204" pitchFamily="66" charset="0"/>
                <a:cs typeface="Times New Roman" panose="02020603050405020304" pitchFamily="18" charset="0"/>
              </a:rPr>
              <a:t>при исполнении поручений в </a:t>
            </a:r>
            <a:r>
              <a:rPr lang="ru-RU" sz="2666" b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2019 </a:t>
            </a:r>
            <a:r>
              <a:rPr lang="ru-RU" sz="2666" b="1" dirty="0">
                <a:latin typeface="Comic Sans MS" panose="030F0702030302020204" pitchFamily="66" charset="0"/>
                <a:cs typeface="Times New Roman" panose="02020603050405020304" pitchFamily="18" charset="0"/>
              </a:rPr>
              <a:t>- 2020 годах</a:t>
            </a:r>
            <a:br>
              <a:rPr lang="ru-RU" sz="2666" b="1" dirty="0">
                <a:latin typeface="Comic Sans MS" panose="030F0702030302020204" pitchFamily="66" charset="0"/>
                <a:cs typeface="Times New Roman" panose="02020603050405020304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9" name="AutoShape 3" descr="Молоток судьи. Зачем судье молоток? - СУДЕЛКО"/>
          <p:cNvSpPr>
            <a:spLocks noChangeAspect="1" noChangeArrowheads="1"/>
          </p:cNvSpPr>
          <p:nvPr/>
        </p:nvSpPr>
        <p:spPr bwMode="auto">
          <a:xfrm>
            <a:off x="207417" y="-1452150"/>
            <a:ext cx="406368" cy="406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10" tIns="60955" rIns="121910" bIns="60955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7016" y="1547589"/>
            <a:ext cx="12384399" cy="5172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0086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666" b="1" dirty="0">
                <a:latin typeface="Comic Sans MS" panose="030F0702030302020204" pitchFamily="66" charset="0"/>
              </a:rPr>
              <a:t>Совещание «Час контроля»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07819" y="1571766"/>
            <a:ext cx="8409786" cy="191196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9287" y="1707669"/>
            <a:ext cx="3552115" cy="3552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7896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47279" y="683493"/>
            <a:ext cx="11822240" cy="806302"/>
          </a:xfrm>
        </p:spPr>
        <p:txBody>
          <a:bodyPr/>
          <a:lstStyle/>
          <a:p>
            <a:pPr algn="ctr"/>
            <a:r>
              <a:rPr lang="ru-RU" sz="2666" b="1" dirty="0" smtClean="0">
                <a:latin typeface="Comic Sans MS" panose="030F0702030302020204" pitchFamily="66" charset="0"/>
              </a:rPr>
              <a:t>Вопросы, </a:t>
            </a:r>
            <a:r>
              <a:rPr lang="ru-RU" sz="2666" b="1" dirty="0">
                <a:latin typeface="Comic Sans MS" panose="030F0702030302020204" pitchFamily="66" charset="0"/>
              </a:rPr>
              <a:t>рассматриваемые на совещании </a:t>
            </a:r>
            <a:br>
              <a:rPr lang="ru-RU" sz="2666" b="1" dirty="0">
                <a:latin typeface="Comic Sans MS" panose="030F0702030302020204" pitchFamily="66" charset="0"/>
              </a:rPr>
            </a:br>
            <a:r>
              <a:rPr lang="ru-RU" sz="2666" b="1" dirty="0">
                <a:latin typeface="Comic Sans MS" panose="030F0702030302020204" pitchFamily="66" charset="0"/>
              </a:rPr>
              <a:t>«Час контроля»</a:t>
            </a:r>
          </a:p>
        </p:txBody>
      </p:sp>
      <p:graphicFrame>
        <p:nvGraphicFramePr>
          <p:cNvPr id="12" name="Схема 11"/>
          <p:cNvGraphicFramePr/>
          <p:nvPr>
            <p:extLst>
              <p:ext uri="{D42A27DB-BD31-4B8C-83A1-F6EECF244321}">
                <p14:modId xmlns:p14="http://schemas.microsoft.com/office/powerpoint/2010/main" val="2234461570"/>
              </p:ext>
            </p:extLst>
          </p:nvPr>
        </p:nvGraphicFramePr>
        <p:xfrm>
          <a:off x="2255390" y="1619597"/>
          <a:ext cx="10036141" cy="42770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729917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34620" y="-44888"/>
            <a:ext cx="11017224" cy="2691911"/>
          </a:xfrm>
        </p:spPr>
        <p:txBody>
          <a:bodyPr/>
          <a:lstStyle/>
          <a:p>
            <a:pPr algn="ctr">
              <a:lnSpc>
                <a:spcPct val="107000"/>
              </a:lnSpc>
            </a:pPr>
            <a:r>
              <a:rPr lang="ru-RU" sz="2666" b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плановые проверки, проведенные департаментом контроля и документационного обеспечения </a:t>
            </a:r>
            <a:br>
              <a:rPr lang="ru-RU" sz="2666" b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666" b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666" b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666" b="1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68952" y="4055237"/>
            <a:ext cx="12192393" cy="34996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endParaRPr lang="ru-RU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9483465" y="2121189"/>
            <a:ext cx="3390185" cy="861311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Инспекция </a:t>
            </a:r>
            <a:r>
              <a:rPr lang="ru-RU" dirty="0" err="1"/>
              <a:t>Гостехнадзора</a:t>
            </a:r>
            <a:r>
              <a:rPr lang="ru-RU" dirty="0"/>
              <a:t> НСО</a:t>
            </a:r>
          </a:p>
        </p:txBody>
      </p:sp>
      <p:sp>
        <p:nvSpPr>
          <p:cNvPr id="6" name="Овал 5"/>
          <p:cNvSpPr/>
          <p:nvPr/>
        </p:nvSpPr>
        <p:spPr>
          <a:xfrm>
            <a:off x="-5312" y="3124131"/>
            <a:ext cx="3840126" cy="857656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Минтранс НСО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9436267" y="3067636"/>
            <a:ext cx="3518904" cy="101189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Минкультуры </a:t>
            </a:r>
            <a:r>
              <a:rPr lang="ru-RU" dirty="0"/>
              <a:t>НСО</a:t>
            </a:r>
          </a:p>
        </p:txBody>
      </p:sp>
      <p:sp>
        <p:nvSpPr>
          <p:cNvPr id="8" name="Овал 7"/>
          <p:cNvSpPr/>
          <p:nvPr/>
        </p:nvSpPr>
        <p:spPr>
          <a:xfrm>
            <a:off x="186311" y="4055236"/>
            <a:ext cx="3653482" cy="975431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М</a:t>
            </a:r>
            <a:r>
              <a:rPr lang="ru-RU" dirty="0" smtClean="0"/>
              <a:t>инобразования </a:t>
            </a:r>
            <a:r>
              <a:rPr lang="ru-RU" dirty="0"/>
              <a:t>НСО</a:t>
            </a:r>
          </a:p>
        </p:txBody>
      </p:sp>
      <p:sp>
        <p:nvSpPr>
          <p:cNvPr id="9" name="Овал 8"/>
          <p:cNvSpPr/>
          <p:nvPr/>
        </p:nvSpPr>
        <p:spPr>
          <a:xfrm>
            <a:off x="4886743" y="2579182"/>
            <a:ext cx="3744120" cy="8505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М</a:t>
            </a:r>
            <a:r>
              <a:rPr lang="ru-RU" dirty="0" smtClean="0"/>
              <a:t>инцифра </a:t>
            </a:r>
            <a:r>
              <a:rPr lang="ru-RU" dirty="0"/>
              <a:t>НСО</a:t>
            </a:r>
          </a:p>
        </p:txBody>
      </p:sp>
      <p:sp>
        <p:nvSpPr>
          <p:cNvPr id="10" name="Овал 9"/>
          <p:cNvSpPr/>
          <p:nvPr/>
        </p:nvSpPr>
        <p:spPr>
          <a:xfrm>
            <a:off x="9136573" y="4079535"/>
            <a:ext cx="3878905" cy="974704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М</a:t>
            </a:r>
            <a:r>
              <a:rPr lang="ru-RU" dirty="0" smtClean="0"/>
              <a:t>инпромторг </a:t>
            </a:r>
            <a:r>
              <a:rPr lang="ru-RU" dirty="0"/>
              <a:t>НСО</a:t>
            </a:r>
          </a:p>
        </p:txBody>
      </p:sp>
      <p:sp>
        <p:nvSpPr>
          <p:cNvPr id="11" name="Овал 10"/>
          <p:cNvSpPr/>
          <p:nvPr/>
        </p:nvSpPr>
        <p:spPr>
          <a:xfrm>
            <a:off x="66057" y="2243153"/>
            <a:ext cx="4037767" cy="844127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М</a:t>
            </a:r>
            <a:r>
              <a:rPr lang="ru-RU" dirty="0" smtClean="0"/>
              <a:t>инстрой </a:t>
            </a:r>
            <a:r>
              <a:rPr lang="ru-RU" dirty="0"/>
              <a:t>НСО</a:t>
            </a:r>
          </a:p>
        </p:txBody>
      </p:sp>
      <p:sp>
        <p:nvSpPr>
          <p:cNvPr id="12" name="Овал 11"/>
          <p:cNvSpPr/>
          <p:nvPr/>
        </p:nvSpPr>
        <p:spPr>
          <a:xfrm>
            <a:off x="9311972" y="4943277"/>
            <a:ext cx="3921961" cy="935159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МЖКХиЭ </a:t>
            </a:r>
            <a:r>
              <a:rPr lang="ru-RU" dirty="0"/>
              <a:t>НСО</a:t>
            </a:r>
          </a:p>
        </p:txBody>
      </p:sp>
      <p:sp>
        <p:nvSpPr>
          <p:cNvPr id="13" name="Овал 12"/>
          <p:cNvSpPr/>
          <p:nvPr/>
        </p:nvSpPr>
        <p:spPr>
          <a:xfrm>
            <a:off x="4886743" y="4793748"/>
            <a:ext cx="3816424" cy="971189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Миннауки </a:t>
            </a:r>
            <a:r>
              <a:rPr lang="ru-RU" dirty="0"/>
              <a:t>и ИП НСО</a:t>
            </a:r>
          </a:p>
        </p:txBody>
      </p:sp>
      <p:sp>
        <p:nvSpPr>
          <p:cNvPr id="14" name="Овал 13"/>
          <p:cNvSpPr/>
          <p:nvPr/>
        </p:nvSpPr>
        <p:spPr>
          <a:xfrm>
            <a:off x="-42541" y="5054239"/>
            <a:ext cx="4320479" cy="75764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М</a:t>
            </a:r>
            <a:r>
              <a:rPr lang="ru-RU" dirty="0" smtClean="0"/>
              <a:t>инюст </a:t>
            </a:r>
            <a:r>
              <a:rPr lang="ru-RU" dirty="0"/>
              <a:t>НСО</a:t>
            </a:r>
          </a:p>
        </p:txBody>
      </p:sp>
      <p:sp>
        <p:nvSpPr>
          <p:cNvPr id="15" name="Овал 14"/>
          <p:cNvSpPr/>
          <p:nvPr/>
        </p:nvSpPr>
        <p:spPr>
          <a:xfrm>
            <a:off x="4886743" y="3655750"/>
            <a:ext cx="3744120" cy="954189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Минсельхоз </a:t>
            </a:r>
            <a:r>
              <a:rPr lang="ru-RU" dirty="0"/>
              <a:t>НСО</a:t>
            </a:r>
          </a:p>
        </p:txBody>
      </p:sp>
      <p:sp>
        <p:nvSpPr>
          <p:cNvPr id="22" name="Овал 21"/>
          <p:cNvSpPr/>
          <p:nvPr/>
        </p:nvSpPr>
        <p:spPr>
          <a:xfrm>
            <a:off x="331241" y="6407095"/>
            <a:ext cx="3005184" cy="1012073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10" tIns="60955" rIns="121910" bIns="6095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 smtClean="0"/>
              <a:t>Минприроды НСО</a:t>
            </a:r>
            <a:endParaRPr lang="ru-RU" dirty="0"/>
          </a:p>
        </p:txBody>
      </p:sp>
      <p:sp>
        <p:nvSpPr>
          <p:cNvPr id="23" name="Овал 22"/>
          <p:cNvSpPr/>
          <p:nvPr/>
        </p:nvSpPr>
        <p:spPr>
          <a:xfrm>
            <a:off x="3408460" y="6501454"/>
            <a:ext cx="3258742" cy="967854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10" tIns="60955" rIns="121910" bIns="6095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 smtClean="0"/>
              <a:t>Минздрав НСО</a:t>
            </a:r>
            <a:endParaRPr lang="ru-RU" dirty="0"/>
          </a:p>
        </p:txBody>
      </p:sp>
      <p:sp>
        <p:nvSpPr>
          <p:cNvPr id="24" name="Овал 23"/>
          <p:cNvSpPr/>
          <p:nvPr/>
        </p:nvSpPr>
        <p:spPr>
          <a:xfrm>
            <a:off x="10494439" y="6393046"/>
            <a:ext cx="2975767" cy="967854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10" tIns="60955" rIns="121910" bIns="6095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 smtClean="0"/>
              <a:t>ДИ и ЗО</a:t>
            </a:r>
            <a:endParaRPr lang="ru-RU" dirty="0"/>
          </a:p>
        </p:txBody>
      </p:sp>
      <p:sp>
        <p:nvSpPr>
          <p:cNvPr id="25" name="Овал 24"/>
          <p:cNvSpPr/>
          <p:nvPr/>
        </p:nvSpPr>
        <p:spPr>
          <a:xfrm>
            <a:off x="6739237" y="6358968"/>
            <a:ext cx="3724772" cy="1087359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10" tIns="60955" rIns="121910" bIns="6095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 smtClean="0"/>
              <a:t> Инспекция по охране культурного наследия </a:t>
            </a:r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959247" y="5948746"/>
            <a:ext cx="12192395" cy="32411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10" tIns="60955" rIns="121910" bIns="6095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2666" dirty="0">
                <a:solidFill>
                  <a:schemeClr val="tx1"/>
                </a:solidFill>
                <a:latin typeface="Comic Sans MS" panose="030F0702030302020204" pitchFamily="66" charset="0"/>
                <a:ea typeface="Microsoft YaHei" panose="020B0503020204020204" pitchFamily="34" charset="-122"/>
                <a:cs typeface="Calibri" panose="020F0502020204030204" pitchFamily="34" charset="0"/>
              </a:rPr>
              <a:t>4 проверки в 2021 году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67695" y="1428587"/>
            <a:ext cx="12249744" cy="47384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666" dirty="0">
                <a:latin typeface="Comic Sans MS" panose="030F0702030302020204" pitchFamily="66" charset="0"/>
                <a:cs typeface="Calibri" panose="020F0502020204030204" pitchFamily="34" charset="0"/>
              </a:rPr>
              <a:t>11 проверок в 2020 году </a:t>
            </a:r>
          </a:p>
        </p:txBody>
      </p:sp>
    </p:spTree>
    <p:extLst>
      <p:ext uri="{BB962C8B-B14F-4D97-AF65-F5344CB8AC3E}">
        <p14:creationId xmlns:p14="http://schemas.microsoft.com/office/powerpoint/2010/main" val="1526579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3768</TotalTime>
  <Words>890</Words>
  <Application>Microsoft Office PowerPoint</Application>
  <PresentationFormat>Произвольный</PresentationFormat>
  <Paragraphs>91</Paragraphs>
  <Slides>12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3" baseType="lpstr">
      <vt:lpstr>Microsoft YaHei</vt:lpstr>
      <vt:lpstr>Arial</vt:lpstr>
      <vt:lpstr>Arial Unicode MS</vt:lpstr>
      <vt:lpstr>Calibri</vt:lpstr>
      <vt:lpstr>Comic Sans MS</vt:lpstr>
      <vt:lpstr>Franklin Gothic Book</vt:lpstr>
      <vt:lpstr>Franklin Gothic Medium</vt:lpstr>
      <vt:lpstr>Times New Roman</vt:lpstr>
      <vt:lpstr>Tunga</vt:lpstr>
      <vt:lpstr>Wingdings</vt:lpstr>
      <vt:lpstr>Углы</vt:lpstr>
      <vt:lpstr>           </vt:lpstr>
      <vt:lpstr>       Правовые основы оценки исполнительской дисциплины по исполнению поручений</vt:lpstr>
      <vt:lpstr>порядок информирования об исполнительской дисциплине, критерии ее оценки </vt:lpstr>
      <vt:lpstr>Презентация PowerPoint</vt:lpstr>
      <vt:lpstr>Динамика изменения количества поручений, подлежащих исполнению в 2018 - 2020 годах (по видам поручений) </vt:lpstr>
      <vt:lpstr>    Количество допущенных нарушений  и продлений при исполнении поручений в 2019 - 2020 годах  </vt:lpstr>
      <vt:lpstr>Совещание «Час контроля»</vt:lpstr>
      <vt:lpstr>Вопросы, рассматриваемые на совещании  «Час контроля»</vt:lpstr>
      <vt:lpstr>плановые проверки, проведенные департаментом контроля и документационного обеспечения   </vt:lpstr>
      <vt:lpstr>В ходе проверки организации контроля изучению и анализу подлежит:</vt:lpstr>
      <vt:lpstr>рекомендации по итогам проверок письмо от 10.02.2021 № 20-05/2-вн</vt:lpstr>
      <vt:lpstr>Ответственность за несвоевременное, неточное и неполное исполнение правовых актов и поручений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Введение в инфографику и визуализацию данных</dc:title>
  <dc:creator>Пользователь</dc:creator>
  <cp:lastModifiedBy>Осокин Александр Валерьевич</cp:lastModifiedBy>
  <cp:revision>181</cp:revision>
  <cp:lastPrinted>2021-06-10T02:42:37Z</cp:lastPrinted>
  <dcterms:created xsi:type="dcterms:W3CDTF">2011-10-27T23:46:51Z</dcterms:created>
  <dcterms:modified xsi:type="dcterms:W3CDTF">2021-06-23T02:05:07Z</dcterms:modified>
</cp:coreProperties>
</file>