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11"/>
  </p:notesMasterIdLst>
  <p:sldIdLst>
    <p:sldId id="343" r:id="rId2"/>
    <p:sldId id="357" r:id="rId3"/>
    <p:sldId id="358" r:id="rId4"/>
    <p:sldId id="359" r:id="rId5"/>
    <p:sldId id="362" r:id="rId6"/>
    <p:sldId id="363" r:id="rId7"/>
    <p:sldId id="312" r:id="rId8"/>
    <p:sldId id="364" r:id="rId9"/>
    <p:sldId id="365" r:id="rId10"/>
  </p:sldIdLst>
  <p:sldSz cx="13439775" cy="7559675"/>
  <p:notesSz cx="7010400" cy="92964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33CF5B-F71A-4E65-8AA5-C117A750182A}">
          <p14:sldIdLst>
            <p14:sldId id="343"/>
            <p14:sldId id="357"/>
            <p14:sldId id="358"/>
            <p14:sldId id="359"/>
            <p14:sldId id="362"/>
            <p14:sldId id="363"/>
            <p14:sldId id="312"/>
            <p14:sldId id="364"/>
            <p14:sldId id="365"/>
          </p14:sldIdLst>
        </p14:section>
        <p14:section name="Раздел без заголовка" id="{FD1EA16E-81ED-40C5-9D16-4B78F28A1F0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97" userDrawn="1">
          <p15:clr>
            <a:srgbClr val="A4A3A4"/>
          </p15:clr>
        </p15:guide>
        <p15:guide id="2" pos="2228" userDrawn="1">
          <p15:clr>
            <a:srgbClr val="A4A3A4"/>
          </p15:clr>
        </p15:guide>
        <p15:guide id="3" orient="horz" pos="2504" userDrawn="1">
          <p15:clr>
            <a:srgbClr val="A4A3A4"/>
          </p15:clr>
        </p15:guide>
        <p15:guide id="4" pos="200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исица Светлана Леонидовна" initials="ЛСЛ" lastIdx="0" clrIdx="0">
    <p:extLst>
      <p:ext uri="{19B8F6BF-5375-455C-9EA6-DF929625EA0E}">
        <p15:presenceInfo xmlns:p15="http://schemas.microsoft.com/office/powerpoint/2012/main" userId="S-1-5-21-2356655543-2162514679-1277178298-137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298C6"/>
    <a:srgbClr val="1BB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47" autoAdjust="0"/>
  </p:normalViewPr>
  <p:slideViewPr>
    <p:cSldViewPr>
      <p:cViewPr varScale="1">
        <p:scale>
          <a:sx n="66" d="100"/>
          <a:sy n="66" d="100"/>
        </p:scale>
        <p:origin x="798" y="78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30893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97"/>
        <p:guide pos="2228"/>
        <p:guide orient="horz" pos="2504"/>
        <p:guide pos="200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F11D3A-2935-40C6-9E6D-F916D93F1C9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122B7A-3A52-46B9-93ED-562D5E72EA6F}">
      <dgm:prSet phldrT="[Текст]"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        </a:t>
          </a:r>
          <a:r>
            <a:rPr lang="ru-RU" sz="1800" dirty="0" smtClean="0">
              <a:solidFill>
                <a:schemeClr val="tx1"/>
              </a:solidFill>
            </a:rPr>
            <a:t>Поручения Губернатора Новосибирском области, данные  во исполнение </a:t>
          </a:r>
        </a:p>
        <a:p>
          <a:r>
            <a:rPr lang="ru-RU" sz="1800" dirty="0" smtClean="0">
              <a:solidFill>
                <a:schemeClr val="tx1"/>
              </a:solidFill>
            </a:rPr>
            <a:t>       поручений Президента РФ, Правительства РФ, входящих документов</a:t>
          </a:r>
          <a:endParaRPr lang="ru-RU" sz="1800" dirty="0">
            <a:solidFill>
              <a:schemeClr val="tx1"/>
            </a:solidFill>
          </a:endParaRPr>
        </a:p>
      </dgm:t>
    </dgm:pt>
    <dgm:pt modelId="{6CA13439-3666-4D49-BBA2-2834EE79FB22}" type="parTrans" cxnId="{C6C81CA0-F0E1-4375-944E-CA773B7753AB}">
      <dgm:prSet/>
      <dgm:spPr/>
      <dgm:t>
        <a:bodyPr/>
        <a:lstStyle/>
        <a:p>
          <a:endParaRPr lang="ru-RU"/>
        </a:p>
      </dgm:t>
    </dgm:pt>
    <dgm:pt modelId="{5F51969D-E791-45D9-87AF-D06FAFA1486A}" type="sibTrans" cxnId="{C6C81CA0-F0E1-4375-944E-CA773B7753AB}">
      <dgm:prSet/>
      <dgm:spPr/>
      <dgm:t>
        <a:bodyPr/>
        <a:lstStyle/>
        <a:p>
          <a:endParaRPr lang="ru-RU"/>
        </a:p>
      </dgm:t>
    </dgm:pt>
    <dgm:pt modelId="{33418FE0-B99A-4C9B-8D3B-69F15FC06110}">
      <dgm:prSet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Поручения, содержащиеся в правовых актах Губернатора области, Правительства области</a:t>
          </a:r>
        </a:p>
      </dgm:t>
    </dgm:pt>
    <dgm:pt modelId="{898FDC3C-6005-4364-8038-8AC330F331B1}" type="parTrans" cxnId="{B2068994-A8E5-4A00-B388-8F8F6D6ED1A5}">
      <dgm:prSet/>
      <dgm:spPr/>
      <dgm:t>
        <a:bodyPr/>
        <a:lstStyle/>
        <a:p>
          <a:endParaRPr lang="ru-RU"/>
        </a:p>
      </dgm:t>
    </dgm:pt>
    <dgm:pt modelId="{228EF199-BABC-4826-9D93-31B513841294}" type="sibTrans" cxnId="{B2068994-A8E5-4A00-B388-8F8F6D6ED1A5}">
      <dgm:prSet/>
      <dgm:spPr/>
      <dgm:t>
        <a:bodyPr/>
        <a:lstStyle/>
        <a:p>
          <a:endParaRPr lang="ru-RU"/>
        </a:p>
      </dgm:t>
    </dgm:pt>
    <dgm:pt modelId="{6DC1677E-CD45-4CA2-8846-D396CF1627FB}">
      <dgm:prSet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Поручения Губернатора области, данные на заседаниях Правительства области, </a:t>
          </a:r>
        </a:p>
        <a:p>
          <a:r>
            <a:rPr lang="ru-RU" sz="1800" dirty="0" smtClean="0">
              <a:solidFill>
                <a:schemeClr val="tx1"/>
              </a:solidFill>
            </a:rPr>
            <a:t>аппаратных совещаниях, встречах с населением и других мероприятиях</a:t>
          </a:r>
        </a:p>
      </dgm:t>
    </dgm:pt>
    <dgm:pt modelId="{5DFB87F7-7BC3-4B17-9D51-A2CF8D04D9D5}" type="parTrans" cxnId="{58818019-BEDE-478B-B240-3EB869777CC2}">
      <dgm:prSet/>
      <dgm:spPr/>
      <dgm:t>
        <a:bodyPr/>
        <a:lstStyle/>
        <a:p>
          <a:endParaRPr lang="ru-RU"/>
        </a:p>
      </dgm:t>
    </dgm:pt>
    <dgm:pt modelId="{ED4B8CEF-9DA7-414C-8B51-056B2DDB793E}" type="sibTrans" cxnId="{58818019-BEDE-478B-B240-3EB869777CC2}">
      <dgm:prSet/>
      <dgm:spPr/>
      <dgm:t>
        <a:bodyPr/>
        <a:lstStyle/>
        <a:p>
          <a:endParaRPr lang="ru-RU"/>
        </a:p>
      </dgm:t>
    </dgm:pt>
    <dgm:pt modelId="{FF91135B-6EFA-44C9-80CD-90F36CEE6992}">
      <dgm:prSet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Поручения во исполнение входящих документов, адресованных Губернатору области и (или) в Правительство области и не подлежащие обязательному направлению Губернатору Новосибирской области в соответствии с пунктом 147 Инструкции по документационному обеспечению Губернатора Новосибирской области и Правительства Новосибирской области </a:t>
          </a:r>
          <a:r>
            <a:rPr lang="ru-RU" sz="1800" b="1" u="sng" dirty="0" smtClean="0">
              <a:solidFill>
                <a:schemeClr val="tx1"/>
              </a:solidFill>
            </a:rPr>
            <a:t>(«Контроль второго уровня»)</a:t>
          </a:r>
        </a:p>
      </dgm:t>
    </dgm:pt>
    <dgm:pt modelId="{E30FEEA3-DD18-4414-88F3-CB4C45891F69}" type="parTrans" cxnId="{7AD13907-ADF6-4E81-A672-FB57E59D2B7D}">
      <dgm:prSet/>
      <dgm:spPr/>
      <dgm:t>
        <a:bodyPr/>
        <a:lstStyle/>
        <a:p>
          <a:endParaRPr lang="ru-RU"/>
        </a:p>
      </dgm:t>
    </dgm:pt>
    <dgm:pt modelId="{664E29A6-0168-4C42-93B6-0D492C821584}" type="sibTrans" cxnId="{7AD13907-ADF6-4E81-A672-FB57E59D2B7D}">
      <dgm:prSet/>
      <dgm:spPr/>
      <dgm:t>
        <a:bodyPr/>
        <a:lstStyle/>
        <a:p>
          <a:endParaRPr lang="ru-RU"/>
        </a:p>
      </dgm:t>
    </dgm:pt>
    <dgm:pt modelId="{CCB5C8F8-2F74-42EF-9C29-E40680AE96F4}" type="pres">
      <dgm:prSet presAssocID="{7AF11D3A-2935-40C6-9E6D-F916D93F1C9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FC35047-40E3-4D2C-A96E-CEFA4D2440AE}" type="pres">
      <dgm:prSet presAssocID="{7AF11D3A-2935-40C6-9E6D-F916D93F1C94}" presName="Name1" presStyleCnt="0"/>
      <dgm:spPr/>
    </dgm:pt>
    <dgm:pt modelId="{1C292508-5107-4EC6-9FA6-D8927AD6C5C4}" type="pres">
      <dgm:prSet presAssocID="{7AF11D3A-2935-40C6-9E6D-F916D93F1C94}" presName="cycle" presStyleCnt="0"/>
      <dgm:spPr/>
    </dgm:pt>
    <dgm:pt modelId="{388CC416-E2C2-4A02-9414-A81383D19DE7}" type="pres">
      <dgm:prSet presAssocID="{7AF11D3A-2935-40C6-9E6D-F916D93F1C94}" presName="srcNode" presStyleLbl="node1" presStyleIdx="0" presStyleCnt="4"/>
      <dgm:spPr/>
    </dgm:pt>
    <dgm:pt modelId="{82981BBC-A4EF-45D0-BEB7-CB93D71BC16B}" type="pres">
      <dgm:prSet presAssocID="{7AF11D3A-2935-40C6-9E6D-F916D93F1C94}" presName="conn" presStyleLbl="parChTrans1D2" presStyleIdx="0" presStyleCnt="1"/>
      <dgm:spPr/>
      <dgm:t>
        <a:bodyPr/>
        <a:lstStyle/>
        <a:p>
          <a:endParaRPr lang="ru-RU"/>
        </a:p>
      </dgm:t>
    </dgm:pt>
    <dgm:pt modelId="{E14DC537-6AD7-43AC-83DB-0593336A6ED6}" type="pres">
      <dgm:prSet presAssocID="{7AF11D3A-2935-40C6-9E6D-F916D93F1C94}" presName="extraNode" presStyleLbl="node1" presStyleIdx="0" presStyleCnt="4"/>
      <dgm:spPr/>
    </dgm:pt>
    <dgm:pt modelId="{166DCE4D-6BD1-4DA8-9261-983EDD5C04EB}" type="pres">
      <dgm:prSet presAssocID="{7AF11D3A-2935-40C6-9E6D-F916D93F1C94}" presName="dstNode" presStyleLbl="node1" presStyleIdx="0" presStyleCnt="4"/>
      <dgm:spPr/>
    </dgm:pt>
    <dgm:pt modelId="{2951DF54-ED8E-487B-A696-0BD9B9BB3262}" type="pres">
      <dgm:prSet presAssocID="{1B122B7A-3A52-46B9-93ED-562D5E72EA6F}" presName="text_1" presStyleLbl="node1" presStyleIdx="0" presStyleCnt="4" custScaleX="102697" custScaleY="154422" custLinFactNeighborX="-68" custLinFactNeighborY="6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ED43CA-2A1C-4BC6-A06C-FD78857A4501}" type="pres">
      <dgm:prSet presAssocID="{1B122B7A-3A52-46B9-93ED-562D5E72EA6F}" presName="accent_1" presStyleCnt="0"/>
      <dgm:spPr/>
    </dgm:pt>
    <dgm:pt modelId="{8E175B9A-F80C-4739-A912-B6BE36E35616}" type="pres">
      <dgm:prSet presAssocID="{1B122B7A-3A52-46B9-93ED-562D5E72EA6F}" presName="accentRepeatNode" presStyleLbl="solidFgAcc1" presStyleIdx="0" presStyleCnt="4" custLinFactNeighborX="-8323" custLinFactNeighborY="6010"/>
      <dgm:spPr>
        <a:solidFill>
          <a:schemeClr val="accent2"/>
        </a:solidFill>
      </dgm:spPr>
    </dgm:pt>
    <dgm:pt modelId="{578B7265-1E39-436D-8859-809DBD1AA4F8}" type="pres">
      <dgm:prSet presAssocID="{33418FE0-B99A-4C9B-8D3B-69F15FC06110}" presName="text_2" presStyleLbl="node1" presStyleIdx="1" presStyleCnt="4" custScaleX="102510" custScaleY="119330" custLinFactNeighborX="537" custLinFactNeighborY="13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5899A0-3AE9-489B-B420-E71DFEF61923}" type="pres">
      <dgm:prSet presAssocID="{33418FE0-B99A-4C9B-8D3B-69F15FC06110}" presName="accent_2" presStyleCnt="0"/>
      <dgm:spPr/>
    </dgm:pt>
    <dgm:pt modelId="{D822FC0B-7A84-48DB-9ABC-EE4BA5B0EE14}" type="pres">
      <dgm:prSet presAssocID="{33418FE0-B99A-4C9B-8D3B-69F15FC06110}" presName="accentRepeatNode" presStyleLbl="solidFgAcc1" presStyleIdx="1" presStyleCnt="4" custLinFactNeighborX="-13980" custLinFactNeighborY="4381"/>
      <dgm:spPr>
        <a:solidFill>
          <a:schemeClr val="accent2"/>
        </a:solidFill>
      </dgm:spPr>
    </dgm:pt>
    <dgm:pt modelId="{C176B19E-6E9D-4DDD-A781-EED078A1BB6A}" type="pres">
      <dgm:prSet presAssocID="{6DC1677E-CD45-4CA2-8846-D396CF1627FB}" presName="text_3" presStyleLbl="node1" presStyleIdx="2" presStyleCnt="4" custScaleX="102224" custLinFactNeighborX="1253" custLinFactNeighborY="-4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11152-E6B2-4F35-8CB7-77A38ABFCED0}" type="pres">
      <dgm:prSet presAssocID="{6DC1677E-CD45-4CA2-8846-D396CF1627FB}" presName="accent_3" presStyleCnt="0"/>
      <dgm:spPr/>
    </dgm:pt>
    <dgm:pt modelId="{2D30C5CF-2E11-4AB5-AD00-38FAE314E759}" type="pres">
      <dgm:prSet presAssocID="{6DC1677E-CD45-4CA2-8846-D396CF1627FB}" presName="accentRepeatNode" presStyleLbl="solidFgAcc1" presStyleIdx="2" presStyleCnt="4" custLinFactNeighborX="-15666" custLinFactNeighborY="-1640"/>
      <dgm:spPr>
        <a:solidFill>
          <a:schemeClr val="accent2"/>
        </a:solidFill>
      </dgm:spPr>
    </dgm:pt>
    <dgm:pt modelId="{5D89F869-14AC-48ED-971D-1CAD10426052}" type="pres">
      <dgm:prSet presAssocID="{FF91135B-6EFA-44C9-80CD-90F36CEE6992}" presName="text_4" presStyleLbl="node1" presStyleIdx="3" presStyleCnt="4" custScaleX="101836" custScaleY="173978" custLinFactNeighborX="3497" custLinFactNeighborY="4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DF8DB-F4A4-40E1-B529-1EE58FB3D428}" type="pres">
      <dgm:prSet presAssocID="{FF91135B-6EFA-44C9-80CD-90F36CEE6992}" presName="accent_4" presStyleCnt="0"/>
      <dgm:spPr/>
    </dgm:pt>
    <dgm:pt modelId="{59FF2E67-06C9-41B8-92B2-DB825C97510A}" type="pres">
      <dgm:prSet presAssocID="{FF91135B-6EFA-44C9-80CD-90F36CEE6992}" presName="accentRepeatNode" presStyleLbl="solidFgAcc1" presStyleIdx="3" presStyleCnt="4" custLinFactNeighborX="-7353" custLinFactNeighborY="219"/>
      <dgm:spPr>
        <a:solidFill>
          <a:schemeClr val="accent2"/>
        </a:solidFill>
      </dgm:spPr>
    </dgm:pt>
  </dgm:ptLst>
  <dgm:cxnLst>
    <dgm:cxn modelId="{A531F9FB-7DAC-4686-9457-D3A3D99A5F2B}" type="presOf" srcId="{7AF11D3A-2935-40C6-9E6D-F916D93F1C94}" destId="{CCB5C8F8-2F74-42EF-9C29-E40680AE96F4}" srcOrd="0" destOrd="0" presId="urn:microsoft.com/office/officeart/2008/layout/VerticalCurvedList"/>
    <dgm:cxn modelId="{82B02850-8829-4E13-82C0-C29D692C3E47}" type="presOf" srcId="{5F51969D-E791-45D9-87AF-D06FAFA1486A}" destId="{82981BBC-A4EF-45D0-BEB7-CB93D71BC16B}" srcOrd="0" destOrd="0" presId="urn:microsoft.com/office/officeart/2008/layout/VerticalCurvedList"/>
    <dgm:cxn modelId="{C6C81CA0-F0E1-4375-944E-CA773B7753AB}" srcId="{7AF11D3A-2935-40C6-9E6D-F916D93F1C94}" destId="{1B122B7A-3A52-46B9-93ED-562D5E72EA6F}" srcOrd="0" destOrd="0" parTransId="{6CA13439-3666-4D49-BBA2-2834EE79FB22}" sibTransId="{5F51969D-E791-45D9-87AF-D06FAFA1486A}"/>
    <dgm:cxn modelId="{58818019-BEDE-478B-B240-3EB869777CC2}" srcId="{7AF11D3A-2935-40C6-9E6D-F916D93F1C94}" destId="{6DC1677E-CD45-4CA2-8846-D396CF1627FB}" srcOrd="2" destOrd="0" parTransId="{5DFB87F7-7BC3-4B17-9D51-A2CF8D04D9D5}" sibTransId="{ED4B8CEF-9DA7-414C-8B51-056B2DDB793E}"/>
    <dgm:cxn modelId="{7AD13907-ADF6-4E81-A672-FB57E59D2B7D}" srcId="{7AF11D3A-2935-40C6-9E6D-F916D93F1C94}" destId="{FF91135B-6EFA-44C9-80CD-90F36CEE6992}" srcOrd="3" destOrd="0" parTransId="{E30FEEA3-DD18-4414-88F3-CB4C45891F69}" sibTransId="{664E29A6-0168-4C42-93B6-0D492C821584}"/>
    <dgm:cxn modelId="{230C378B-4952-4919-85B1-8085B351553C}" type="presOf" srcId="{FF91135B-6EFA-44C9-80CD-90F36CEE6992}" destId="{5D89F869-14AC-48ED-971D-1CAD10426052}" srcOrd="0" destOrd="0" presId="urn:microsoft.com/office/officeart/2008/layout/VerticalCurvedList"/>
    <dgm:cxn modelId="{9D8A7D3F-6AEF-4D02-81EB-CA0A5E9F322D}" type="presOf" srcId="{33418FE0-B99A-4C9B-8D3B-69F15FC06110}" destId="{578B7265-1E39-436D-8859-809DBD1AA4F8}" srcOrd="0" destOrd="0" presId="urn:microsoft.com/office/officeart/2008/layout/VerticalCurvedList"/>
    <dgm:cxn modelId="{B2068994-A8E5-4A00-B388-8F8F6D6ED1A5}" srcId="{7AF11D3A-2935-40C6-9E6D-F916D93F1C94}" destId="{33418FE0-B99A-4C9B-8D3B-69F15FC06110}" srcOrd="1" destOrd="0" parTransId="{898FDC3C-6005-4364-8038-8AC330F331B1}" sibTransId="{228EF199-BABC-4826-9D93-31B513841294}"/>
    <dgm:cxn modelId="{8D2609F4-95D6-4842-8974-601495BEA110}" type="presOf" srcId="{1B122B7A-3A52-46B9-93ED-562D5E72EA6F}" destId="{2951DF54-ED8E-487B-A696-0BD9B9BB3262}" srcOrd="0" destOrd="0" presId="urn:microsoft.com/office/officeart/2008/layout/VerticalCurvedList"/>
    <dgm:cxn modelId="{7F718A87-79ED-4215-959D-F9A41F5F4B6C}" type="presOf" srcId="{6DC1677E-CD45-4CA2-8846-D396CF1627FB}" destId="{C176B19E-6E9D-4DDD-A781-EED078A1BB6A}" srcOrd="0" destOrd="0" presId="urn:microsoft.com/office/officeart/2008/layout/VerticalCurvedList"/>
    <dgm:cxn modelId="{8A59E4CB-9E82-4C44-9DDF-65088B6CAAEE}" type="presParOf" srcId="{CCB5C8F8-2F74-42EF-9C29-E40680AE96F4}" destId="{0FC35047-40E3-4D2C-A96E-CEFA4D2440AE}" srcOrd="0" destOrd="0" presId="urn:microsoft.com/office/officeart/2008/layout/VerticalCurvedList"/>
    <dgm:cxn modelId="{0DFBCCFC-609B-40CF-968C-DE1FCDC3DC81}" type="presParOf" srcId="{0FC35047-40E3-4D2C-A96E-CEFA4D2440AE}" destId="{1C292508-5107-4EC6-9FA6-D8927AD6C5C4}" srcOrd="0" destOrd="0" presId="urn:microsoft.com/office/officeart/2008/layout/VerticalCurvedList"/>
    <dgm:cxn modelId="{C011F2C4-3018-4522-BB1E-254F95CB782E}" type="presParOf" srcId="{1C292508-5107-4EC6-9FA6-D8927AD6C5C4}" destId="{388CC416-E2C2-4A02-9414-A81383D19DE7}" srcOrd="0" destOrd="0" presId="urn:microsoft.com/office/officeart/2008/layout/VerticalCurvedList"/>
    <dgm:cxn modelId="{E38C02D4-48B5-4C4A-A69A-4385287BD720}" type="presParOf" srcId="{1C292508-5107-4EC6-9FA6-D8927AD6C5C4}" destId="{82981BBC-A4EF-45D0-BEB7-CB93D71BC16B}" srcOrd="1" destOrd="0" presId="urn:microsoft.com/office/officeart/2008/layout/VerticalCurvedList"/>
    <dgm:cxn modelId="{DC24E331-0D63-4D8E-958A-C7D4E8ED6B75}" type="presParOf" srcId="{1C292508-5107-4EC6-9FA6-D8927AD6C5C4}" destId="{E14DC537-6AD7-43AC-83DB-0593336A6ED6}" srcOrd="2" destOrd="0" presId="urn:microsoft.com/office/officeart/2008/layout/VerticalCurvedList"/>
    <dgm:cxn modelId="{C2699D95-FC54-49B5-B875-4DA9CA61F129}" type="presParOf" srcId="{1C292508-5107-4EC6-9FA6-D8927AD6C5C4}" destId="{166DCE4D-6BD1-4DA8-9261-983EDD5C04EB}" srcOrd="3" destOrd="0" presId="urn:microsoft.com/office/officeart/2008/layout/VerticalCurvedList"/>
    <dgm:cxn modelId="{47EDF621-F7F4-4FB9-9FED-9BC2F9DDD070}" type="presParOf" srcId="{0FC35047-40E3-4D2C-A96E-CEFA4D2440AE}" destId="{2951DF54-ED8E-487B-A696-0BD9B9BB3262}" srcOrd="1" destOrd="0" presId="urn:microsoft.com/office/officeart/2008/layout/VerticalCurvedList"/>
    <dgm:cxn modelId="{FF093AFE-8CA6-41E1-93D7-B40F196BD325}" type="presParOf" srcId="{0FC35047-40E3-4D2C-A96E-CEFA4D2440AE}" destId="{D4ED43CA-2A1C-4BC6-A06C-FD78857A4501}" srcOrd="2" destOrd="0" presId="urn:microsoft.com/office/officeart/2008/layout/VerticalCurvedList"/>
    <dgm:cxn modelId="{023C2133-4EF8-41D6-B176-3FDF1F6BB91B}" type="presParOf" srcId="{D4ED43CA-2A1C-4BC6-A06C-FD78857A4501}" destId="{8E175B9A-F80C-4739-A912-B6BE36E35616}" srcOrd="0" destOrd="0" presId="urn:microsoft.com/office/officeart/2008/layout/VerticalCurvedList"/>
    <dgm:cxn modelId="{0BB4A5FF-14C8-4C97-AF24-69DC1D56382A}" type="presParOf" srcId="{0FC35047-40E3-4D2C-A96E-CEFA4D2440AE}" destId="{578B7265-1E39-436D-8859-809DBD1AA4F8}" srcOrd="3" destOrd="0" presId="urn:microsoft.com/office/officeart/2008/layout/VerticalCurvedList"/>
    <dgm:cxn modelId="{18F4BDA4-42FD-436C-8704-67F22F615A2B}" type="presParOf" srcId="{0FC35047-40E3-4D2C-A96E-CEFA4D2440AE}" destId="{C55899A0-3AE9-489B-B420-E71DFEF61923}" srcOrd="4" destOrd="0" presId="urn:microsoft.com/office/officeart/2008/layout/VerticalCurvedList"/>
    <dgm:cxn modelId="{673F7BE8-CBB6-485E-B8C4-2EFCE4E6FF3D}" type="presParOf" srcId="{C55899A0-3AE9-489B-B420-E71DFEF61923}" destId="{D822FC0B-7A84-48DB-9ABC-EE4BA5B0EE14}" srcOrd="0" destOrd="0" presId="urn:microsoft.com/office/officeart/2008/layout/VerticalCurvedList"/>
    <dgm:cxn modelId="{2EFD944E-F98C-4574-BCA7-8C554061E4F5}" type="presParOf" srcId="{0FC35047-40E3-4D2C-A96E-CEFA4D2440AE}" destId="{C176B19E-6E9D-4DDD-A781-EED078A1BB6A}" srcOrd="5" destOrd="0" presId="urn:microsoft.com/office/officeart/2008/layout/VerticalCurvedList"/>
    <dgm:cxn modelId="{E275D630-9C1F-4E60-9D90-CA4F0FB47C8B}" type="presParOf" srcId="{0FC35047-40E3-4D2C-A96E-CEFA4D2440AE}" destId="{22911152-E6B2-4F35-8CB7-77A38ABFCED0}" srcOrd="6" destOrd="0" presId="urn:microsoft.com/office/officeart/2008/layout/VerticalCurvedList"/>
    <dgm:cxn modelId="{F56DCDEA-02FD-48B3-A531-B0D28BFAFE6E}" type="presParOf" srcId="{22911152-E6B2-4F35-8CB7-77A38ABFCED0}" destId="{2D30C5CF-2E11-4AB5-AD00-38FAE314E759}" srcOrd="0" destOrd="0" presId="urn:microsoft.com/office/officeart/2008/layout/VerticalCurvedList"/>
    <dgm:cxn modelId="{937DF52E-81AE-4538-8210-5CF82D768C8D}" type="presParOf" srcId="{0FC35047-40E3-4D2C-A96E-CEFA4D2440AE}" destId="{5D89F869-14AC-48ED-971D-1CAD10426052}" srcOrd="7" destOrd="0" presId="urn:microsoft.com/office/officeart/2008/layout/VerticalCurvedList"/>
    <dgm:cxn modelId="{08E0FDB1-7EBE-476C-8E75-8F4E95455E00}" type="presParOf" srcId="{0FC35047-40E3-4D2C-A96E-CEFA4D2440AE}" destId="{72ADF8DB-F4A4-40E1-B529-1EE58FB3D428}" srcOrd="8" destOrd="0" presId="urn:microsoft.com/office/officeart/2008/layout/VerticalCurvedList"/>
    <dgm:cxn modelId="{1B0F2DEF-7600-438B-9BDC-96279DF7968F}" type="presParOf" srcId="{72ADF8DB-F4A4-40E1-B529-1EE58FB3D428}" destId="{59FF2E67-06C9-41B8-92B2-DB825C97510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2617AD-3138-45C0-88D2-55DC128AD11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C1D6A4-8BD5-4B81-96ED-0D7BEE9AF993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Контроль второго уровня</a:t>
          </a:r>
          <a:endParaRPr lang="ru-RU" sz="1600" dirty="0">
            <a:solidFill>
              <a:schemeClr val="tx1"/>
            </a:solidFill>
          </a:endParaRPr>
        </a:p>
      </dgm:t>
    </dgm:pt>
    <dgm:pt modelId="{1D294319-EA95-4D92-BA78-4463F6BB27BE}" type="parTrans" cxnId="{6DFCA997-97B8-4D12-967D-A71199CC8F30}">
      <dgm:prSet/>
      <dgm:spPr/>
      <dgm:t>
        <a:bodyPr/>
        <a:lstStyle/>
        <a:p>
          <a:endParaRPr lang="ru-RU"/>
        </a:p>
      </dgm:t>
    </dgm:pt>
    <dgm:pt modelId="{8F4FA7F9-7393-4FB6-85E8-B1CBB808C8CF}" type="sibTrans" cxnId="{6DFCA997-97B8-4D12-967D-A71199CC8F30}">
      <dgm:prSet/>
      <dgm:spPr/>
      <dgm:t>
        <a:bodyPr/>
        <a:lstStyle/>
        <a:p>
          <a:endParaRPr lang="ru-RU"/>
        </a:p>
      </dgm:t>
    </dgm:pt>
    <dgm:pt modelId="{7A9EAA66-24E6-4B09-ADC1-1175999FB219}">
      <dgm:prSet phldrT="[Текст]"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содержит сроки и (или) указания по исполнению</a:t>
          </a:r>
          <a:endParaRPr lang="ru-RU" sz="1400" dirty="0">
            <a:solidFill>
              <a:schemeClr val="tx1"/>
            </a:solidFill>
          </a:endParaRPr>
        </a:p>
      </dgm:t>
    </dgm:pt>
    <dgm:pt modelId="{D8554FC1-C3DD-4753-A4A6-2C8271E09DDE}" type="parTrans" cxnId="{A3D74067-016E-4C46-8CF3-47A8E85B3B83}">
      <dgm:prSet/>
      <dgm:spPr>
        <a:ln>
          <a:solidFill>
            <a:schemeClr val="accent2"/>
          </a:solidFill>
        </a:ln>
      </dgm:spPr>
      <dgm:t>
        <a:bodyPr/>
        <a:lstStyle/>
        <a:p>
          <a:endParaRPr lang="ru-RU"/>
        </a:p>
      </dgm:t>
    </dgm:pt>
    <dgm:pt modelId="{B5130730-F736-4E28-B8B8-FDF90E38F558}" type="sibTrans" cxnId="{A3D74067-016E-4C46-8CF3-47A8E85B3B83}">
      <dgm:prSet/>
      <dgm:spPr/>
      <dgm:t>
        <a:bodyPr/>
        <a:lstStyle/>
        <a:p>
          <a:endParaRPr lang="ru-RU"/>
        </a:p>
      </dgm:t>
    </dgm:pt>
    <dgm:pt modelId="{907046E5-A4F9-4CAC-ADC2-CA5C5F5842C6}">
      <dgm:prSet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требует ответа</a:t>
          </a:r>
          <a:endParaRPr lang="ru-RU" sz="1400" dirty="0">
            <a:solidFill>
              <a:schemeClr val="tx1"/>
            </a:solidFill>
          </a:endParaRPr>
        </a:p>
      </dgm:t>
    </dgm:pt>
    <dgm:pt modelId="{BE031167-BA7A-4E11-A814-79579CCCF669}" type="parTrans" cxnId="{04E647FE-7E45-4941-82C8-1FE7A565EDBB}">
      <dgm:prSet/>
      <dgm:spPr>
        <a:ln>
          <a:solidFill>
            <a:schemeClr val="accent2"/>
          </a:solidFill>
        </a:ln>
      </dgm:spPr>
      <dgm:t>
        <a:bodyPr/>
        <a:lstStyle/>
        <a:p>
          <a:endParaRPr lang="ru-RU"/>
        </a:p>
      </dgm:t>
    </dgm:pt>
    <dgm:pt modelId="{C89FE98D-E07F-4F65-9421-D1967ACE6CD7}" type="sibTrans" cxnId="{04E647FE-7E45-4941-82C8-1FE7A565EDBB}">
      <dgm:prSet/>
      <dgm:spPr/>
      <dgm:t>
        <a:bodyPr/>
        <a:lstStyle/>
        <a:p>
          <a:endParaRPr lang="ru-RU"/>
        </a:p>
      </dgm:t>
    </dgm:pt>
    <dgm:pt modelId="{F64633D6-44E6-49B8-95C1-CFC56FD4DFBC}">
      <dgm:prSet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500" dirty="0" smtClean="0"/>
            <a:t> </a:t>
          </a:r>
          <a:r>
            <a:rPr lang="ru-RU" sz="1400" dirty="0" smtClean="0">
              <a:solidFill>
                <a:schemeClr val="tx1"/>
              </a:solidFill>
            </a:rPr>
            <a:t>адресован Губернатору Новосибирской области и (или) в Правительство Новосибирской области</a:t>
          </a:r>
          <a:endParaRPr lang="ru-RU" sz="1400" dirty="0">
            <a:solidFill>
              <a:schemeClr val="tx1"/>
            </a:solidFill>
          </a:endParaRPr>
        </a:p>
      </dgm:t>
    </dgm:pt>
    <dgm:pt modelId="{00AA9AB2-9E99-4CCE-A97D-0221FBF42424}" type="parTrans" cxnId="{C710E45E-5E42-4817-B116-658BF0DBEDAF}">
      <dgm:prSet/>
      <dgm:spPr>
        <a:ln>
          <a:solidFill>
            <a:schemeClr val="accent2"/>
          </a:solidFill>
        </a:ln>
      </dgm:spPr>
      <dgm:t>
        <a:bodyPr/>
        <a:lstStyle/>
        <a:p>
          <a:endParaRPr lang="ru-RU"/>
        </a:p>
      </dgm:t>
    </dgm:pt>
    <dgm:pt modelId="{0934C3B8-6398-4208-80E2-820CE1E7462E}" type="sibTrans" cxnId="{C710E45E-5E42-4817-B116-658BF0DBEDAF}">
      <dgm:prSet/>
      <dgm:spPr/>
      <dgm:t>
        <a:bodyPr/>
        <a:lstStyle/>
        <a:p>
          <a:endParaRPr lang="ru-RU"/>
        </a:p>
      </dgm:t>
    </dgm:pt>
    <dgm:pt modelId="{6B85AAF2-36B7-4533-9EF8-FABC8F5E13CE}">
      <dgm:prSet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не подлежит обязательному направлению Губернатору Новосибирской области в соответствии с пунктом 147 Инструкции по документационному обеспечению</a:t>
          </a:r>
          <a:endParaRPr lang="ru-RU" sz="1400" dirty="0">
            <a:solidFill>
              <a:schemeClr val="tx1"/>
            </a:solidFill>
          </a:endParaRPr>
        </a:p>
      </dgm:t>
    </dgm:pt>
    <dgm:pt modelId="{C6FB6C7F-E731-4A88-9266-57FFB799C017}" type="parTrans" cxnId="{7FB72926-F37F-487C-BC14-55E1C0F3EFD7}">
      <dgm:prSet/>
      <dgm:spPr>
        <a:ln>
          <a:solidFill>
            <a:schemeClr val="accent2"/>
          </a:solidFill>
        </a:ln>
      </dgm:spPr>
      <dgm:t>
        <a:bodyPr/>
        <a:lstStyle/>
        <a:p>
          <a:endParaRPr lang="ru-RU"/>
        </a:p>
      </dgm:t>
    </dgm:pt>
    <dgm:pt modelId="{3860FA1E-3DAE-457A-B969-7732E038B368}" type="sibTrans" cxnId="{7FB72926-F37F-487C-BC14-55E1C0F3EFD7}">
      <dgm:prSet/>
      <dgm:spPr/>
      <dgm:t>
        <a:bodyPr/>
        <a:lstStyle/>
        <a:p>
          <a:endParaRPr lang="ru-RU"/>
        </a:p>
      </dgm:t>
    </dgm:pt>
    <dgm:pt modelId="{5887A13B-1414-4ECB-B2F0-01740CB2BFC7}">
      <dgm:prSet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исполнение организуется первым заместителем Губернатора области, заместителем Губернатора области либо первым заместителем Председателя Правительства области в соответствии с распределением полномочий</a:t>
          </a:r>
          <a:endParaRPr lang="ru-RU" sz="1600" dirty="0">
            <a:solidFill>
              <a:schemeClr val="tx1"/>
            </a:solidFill>
          </a:endParaRPr>
        </a:p>
      </dgm:t>
    </dgm:pt>
    <dgm:pt modelId="{08E7B7F5-7DB1-4386-B6F3-CDDEBB982FA9}" type="parTrans" cxnId="{7313DB6E-81AD-4079-AE3F-FEC4AF62B3C0}">
      <dgm:prSet/>
      <dgm:spPr>
        <a:solidFill>
          <a:srgbClr val="00B0F0"/>
        </a:solidFill>
        <a:ln>
          <a:noFill/>
        </a:ln>
      </dgm:spPr>
      <dgm:t>
        <a:bodyPr/>
        <a:lstStyle/>
        <a:p>
          <a:endParaRPr lang="ru-RU"/>
        </a:p>
      </dgm:t>
    </dgm:pt>
    <dgm:pt modelId="{D79ECE6B-987D-4D90-85A4-8D71795083D1}" type="sibTrans" cxnId="{7313DB6E-81AD-4079-AE3F-FEC4AF62B3C0}">
      <dgm:prSet/>
      <dgm:spPr/>
      <dgm:t>
        <a:bodyPr/>
        <a:lstStyle/>
        <a:p>
          <a:endParaRPr lang="ru-RU"/>
        </a:p>
      </dgm:t>
    </dgm:pt>
    <dgm:pt modelId="{01CBD89A-CBD7-474C-85D4-4D6BCFF73473}" type="pres">
      <dgm:prSet presAssocID="{DF2617AD-3138-45C0-88D2-55DC128AD11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DCA132-5907-4C66-BF52-2A8523DC4AA3}" type="pres">
      <dgm:prSet presAssocID="{52C1D6A4-8BD5-4B81-96ED-0D7BEE9AF993}" presName="centerShape" presStyleLbl="node0" presStyleIdx="0" presStyleCnt="1" custScaleX="82090" custScaleY="82396" custLinFactNeighborX="11101" custLinFactNeighborY="-22981"/>
      <dgm:spPr/>
      <dgm:t>
        <a:bodyPr/>
        <a:lstStyle/>
        <a:p>
          <a:endParaRPr lang="ru-RU"/>
        </a:p>
      </dgm:t>
    </dgm:pt>
    <dgm:pt modelId="{711133D5-88DC-4608-8986-86EDB8F4596C}" type="pres">
      <dgm:prSet presAssocID="{D8554FC1-C3DD-4753-A4A6-2C8271E09DDE}" presName="parTrans" presStyleLbl="bgSibTrans2D1" presStyleIdx="0" presStyleCnt="5" custScaleY="46839" custLinFactNeighborX="8727" custLinFactNeighborY="27879"/>
      <dgm:spPr/>
      <dgm:t>
        <a:bodyPr/>
        <a:lstStyle/>
        <a:p>
          <a:endParaRPr lang="ru-RU"/>
        </a:p>
      </dgm:t>
    </dgm:pt>
    <dgm:pt modelId="{CB36EEA6-79A2-4167-AC64-E377331B0D83}" type="pres">
      <dgm:prSet presAssocID="{7A9EAA66-24E6-4B09-ADC1-1175999FB219}" presName="node" presStyleLbl="node1" presStyleIdx="0" presStyleCnt="5" custScaleY="43714" custRadScaleRad="81648" custRadScaleInc="85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06DAA-A571-4799-AE3C-0A8266DF4F86}" type="pres">
      <dgm:prSet presAssocID="{BE031167-BA7A-4E11-A814-79579CCCF669}" presName="parTrans" presStyleLbl="bgSibTrans2D1" presStyleIdx="1" presStyleCnt="5" custScaleX="72371" custScaleY="40239" custLinFactNeighborX="29815" custLinFactNeighborY="-22772"/>
      <dgm:spPr/>
      <dgm:t>
        <a:bodyPr/>
        <a:lstStyle/>
        <a:p>
          <a:endParaRPr lang="ru-RU"/>
        </a:p>
      </dgm:t>
    </dgm:pt>
    <dgm:pt modelId="{C30CEA13-7E71-4EEC-BE4E-4C2C6693782B}" type="pres">
      <dgm:prSet presAssocID="{907046E5-A4F9-4CAC-ADC2-CA5C5F5842C6}" presName="node" presStyleLbl="node1" presStyleIdx="1" presStyleCnt="5" custScaleX="99009" custScaleY="40137" custRadScaleRad="104092" custRadScaleInc="45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778BCD-C2E2-416D-8712-2CCC6884D907}" type="pres">
      <dgm:prSet presAssocID="{00AA9AB2-9E99-4CCE-A97D-0221FBF42424}" presName="parTrans" presStyleLbl="bgSibTrans2D1" presStyleIdx="2" presStyleCnt="5" custScaleX="86062" custScaleY="41875" custLinFactNeighborX="-5442" custLinFactNeighborY="24891"/>
      <dgm:spPr/>
      <dgm:t>
        <a:bodyPr/>
        <a:lstStyle/>
        <a:p>
          <a:endParaRPr lang="ru-RU"/>
        </a:p>
      </dgm:t>
    </dgm:pt>
    <dgm:pt modelId="{7421477E-F5A7-4DA3-9725-BFB2EBCFB845}" type="pres">
      <dgm:prSet presAssocID="{F64633D6-44E6-49B8-95C1-CFC56FD4DFBC}" presName="node" presStyleLbl="node1" presStyleIdx="2" presStyleCnt="5" custScaleX="111381" custScaleY="67778" custRadScaleRad="113164" custRadScaleInc="66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6994A-B0A0-4CB7-985C-BC99BA9FA059}" type="pres">
      <dgm:prSet presAssocID="{C6FB6C7F-E731-4A88-9266-57FFB799C017}" presName="parTrans" presStyleLbl="bgSibTrans2D1" presStyleIdx="3" presStyleCnt="5" custAng="193130" custScaleX="64064" custScaleY="40560" custLinFactNeighborX="-25928" custLinFactNeighborY="7575"/>
      <dgm:spPr/>
      <dgm:t>
        <a:bodyPr/>
        <a:lstStyle/>
        <a:p>
          <a:endParaRPr lang="ru-RU"/>
        </a:p>
      </dgm:t>
    </dgm:pt>
    <dgm:pt modelId="{02136822-E967-409C-8C63-2EE885738576}" type="pres">
      <dgm:prSet presAssocID="{6B85AAF2-36B7-4533-9EF8-FABC8F5E13CE}" presName="node" presStyleLbl="node1" presStyleIdx="3" presStyleCnt="5" custScaleX="110168" custScaleY="101738" custRadScaleRad="122244" custRadScaleInc="56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71CBB1-9E53-4050-A3FF-E85F23EDB306}" type="pres">
      <dgm:prSet presAssocID="{08E7B7F5-7DB1-4386-B6F3-CDDEBB982FA9}" presName="parTrans" presStyleLbl="bgSibTrans2D1" presStyleIdx="4" presStyleCnt="5" custFlipHor="1" custScaleX="100049" custScaleY="81258" custLinFactX="-26377" custLinFactY="150" custLinFactNeighborX="-100000" custLinFactNeighborY="100000"/>
      <dgm:spPr/>
      <dgm:t>
        <a:bodyPr/>
        <a:lstStyle/>
        <a:p>
          <a:endParaRPr lang="ru-RU"/>
        </a:p>
      </dgm:t>
    </dgm:pt>
    <dgm:pt modelId="{C8E9B1EB-79A9-47A5-8742-CDEE66822562}" type="pres">
      <dgm:prSet presAssocID="{5887A13B-1414-4ECB-B2F0-01740CB2BFC7}" presName="node" presStyleLbl="node1" presStyleIdx="4" presStyleCnt="5" custScaleX="237203" custScaleY="66706" custRadScaleRad="27301" custRadScaleInc="81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4D368E-0A22-4BAC-B5CD-D5B197C63D72}" type="presOf" srcId="{08E7B7F5-7DB1-4386-B6F3-CDDEBB982FA9}" destId="{EA71CBB1-9E53-4050-A3FF-E85F23EDB306}" srcOrd="0" destOrd="0" presId="urn:microsoft.com/office/officeart/2005/8/layout/radial4"/>
    <dgm:cxn modelId="{C710E45E-5E42-4817-B116-658BF0DBEDAF}" srcId="{52C1D6A4-8BD5-4B81-96ED-0D7BEE9AF993}" destId="{F64633D6-44E6-49B8-95C1-CFC56FD4DFBC}" srcOrd="2" destOrd="0" parTransId="{00AA9AB2-9E99-4CCE-A97D-0221FBF42424}" sibTransId="{0934C3B8-6398-4208-80E2-820CE1E7462E}"/>
    <dgm:cxn modelId="{9763E74A-723C-4050-BF1F-F200C363D2CF}" type="presOf" srcId="{6B85AAF2-36B7-4533-9EF8-FABC8F5E13CE}" destId="{02136822-E967-409C-8C63-2EE885738576}" srcOrd="0" destOrd="0" presId="urn:microsoft.com/office/officeart/2005/8/layout/radial4"/>
    <dgm:cxn modelId="{A3D74067-016E-4C46-8CF3-47A8E85B3B83}" srcId="{52C1D6A4-8BD5-4B81-96ED-0D7BEE9AF993}" destId="{7A9EAA66-24E6-4B09-ADC1-1175999FB219}" srcOrd="0" destOrd="0" parTransId="{D8554FC1-C3DD-4753-A4A6-2C8271E09DDE}" sibTransId="{B5130730-F736-4E28-B8B8-FDF90E38F558}"/>
    <dgm:cxn modelId="{AE365515-9FDA-4DFB-95C2-22758712938E}" type="presOf" srcId="{DF2617AD-3138-45C0-88D2-55DC128AD11D}" destId="{01CBD89A-CBD7-474C-85D4-4D6BCFF73473}" srcOrd="0" destOrd="0" presId="urn:microsoft.com/office/officeart/2005/8/layout/radial4"/>
    <dgm:cxn modelId="{C48F83ED-50BB-41E4-9429-84DB367C370F}" type="presOf" srcId="{F64633D6-44E6-49B8-95C1-CFC56FD4DFBC}" destId="{7421477E-F5A7-4DA3-9725-BFB2EBCFB845}" srcOrd="0" destOrd="0" presId="urn:microsoft.com/office/officeart/2005/8/layout/radial4"/>
    <dgm:cxn modelId="{04E647FE-7E45-4941-82C8-1FE7A565EDBB}" srcId="{52C1D6A4-8BD5-4B81-96ED-0D7BEE9AF993}" destId="{907046E5-A4F9-4CAC-ADC2-CA5C5F5842C6}" srcOrd="1" destOrd="0" parTransId="{BE031167-BA7A-4E11-A814-79579CCCF669}" sibTransId="{C89FE98D-E07F-4F65-9421-D1967ACE6CD7}"/>
    <dgm:cxn modelId="{AE1E3CC8-0803-4752-BE9E-CE4185B3AB80}" type="presOf" srcId="{5887A13B-1414-4ECB-B2F0-01740CB2BFC7}" destId="{C8E9B1EB-79A9-47A5-8742-CDEE66822562}" srcOrd="0" destOrd="0" presId="urn:microsoft.com/office/officeart/2005/8/layout/radial4"/>
    <dgm:cxn modelId="{4873B491-CB2B-4598-8220-732A4F7AAB1E}" type="presOf" srcId="{00AA9AB2-9E99-4CCE-A97D-0221FBF42424}" destId="{4A778BCD-C2E2-416D-8712-2CCC6884D907}" srcOrd="0" destOrd="0" presId="urn:microsoft.com/office/officeart/2005/8/layout/radial4"/>
    <dgm:cxn modelId="{653D2305-CA2D-44CA-B945-6D388144D7E3}" type="presOf" srcId="{52C1D6A4-8BD5-4B81-96ED-0D7BEE9AF993}" destId="{5DDCA132-5907-4C66-BF52-2A8523DC4AA3}" srcOrd="0" destOrd="0" presId="urn:microsoft.com/office/officeart/2005/8/layout/radial4"/>
    <dgm:cxn modelId="{7FB72926-F37F-487C-BC14-55E1C0F3EFD7}" srcId="{52C1D6A4-8BD5-4B81-96ED-0D7BEE9AF993}" destId="{6B85AAF2-36B7-4533-9EF8-FABC8F5E13CE}" srcOrd="3" destOrd="0" parTransId="{C6FB6C7F-E731-4A88-9266-57FFB799C017}" sibTransId="{3860FA1E-3DAE-457A-B969-7732E038B368}"/>
    <dgm:cxn modelId="{CDA36A15-3A4D-4D9D-AE31-E25E8331E810}" type="presOf" srcId="{D8554FC1-C3DD-4753-A4A6-2C8271E09DDE}" destId="{711133D5-88DC-4608-8986-86EDB8F4596C}" srcOrd="0" destOrd="0" presId="urn:microsoft.com/office/officeart/2005/8/layout/radial4"/>
    <dgm:cxn modelId="{E949F395-A4AD-4A7A-A7C7-56395FAF2285}" type="presOf" srcId="{BE031167-BA7A-4E11-A814-79579CCCF669}" destId="{56306DAA-A571-4799-AE3C-0A8266DF4F86}" srcOrd="0" destOrd="0" presId="urn:microsoft.com/office/officeart/2005/8/layout/radial4"/>
    <dgm:cxn modelId="{7313DB6E-81AD-4079-AE3F-FEC4AF62B3C0}" srcId="{52C1D6A4-8BD5-4B81-96ED-0D7BEE9AF993}" destId="{5887A13B-1414-4ECB-B2F0-01740CB2BFC7}" srcOrd="4" destOrd="0" parTransId="{08E7B7F5-7DB1-4386-B6F3-CDDEBB982FA9}" sibTransId="{D79ECE6B-987D-4D90-85A4-8D71795083D1}"/>
    <dgm:cxn modelId="{D1C75EC2-50D1-4A41-8C9E-E6998C75638F}" type="presOf" srcId="{7A9EAA66-24E6-4B09-ADC1-1175999FB219}" destId="{CB36EEA6-79A2-4167-AC64-E377331B0D83}" srcOrd="0" destOrd="0" presId="urn:microsoft.com/office/officeart/2005/8/layout/radial4"/>
    <dgm:cxn modelId="{5E7B0961-24CD-4C3F-9DD5-5AD0BCDA17FE}" type="presOf" srcId="{907046E5-A4F9-4CAC-ADC2-CA5C5F5842C6}" destId="{C30CEA13-7E71-4EEC-BE4E-4C2C6693782B}" srcOrd="0" destOrd="0" presId="urn:microsoft.com/office/officeart/2005/8/layout/radial4"/>
    <dgm:cxn modelId="{6DFCA997-97B8-4D12-967D-A71199CC8F30}" srcId="{DF2617AD-3138-45C0-88D2-55DC128AD11D}" destId="{52C1D6A4-8BD5-4B81-96ED-0D7BEE9AF993}" srcOrd="0" destOrd="0" parTransId="{1D294319-EA95-4D92-BA78-4463F6BB27BE}" sibTransId="{8F4FA7F9-7393-4FB6-85E8-B1CBB808C8CF}"/>
    <dgm:cxn modelId="{755B351A-8272-4BE0-9734-1C6D9D201859}" type="presOf" srcId="{C6FB6C7F-E731-4A88-9266-57FFB799C017}" destId="{DB46994A-B0A0-4CB7-985C-BC99BA9FA059}" srcOrd="0" destOrd="0" presId="urn:microsoft.com/office/officeart/2005/8/layout/radial4"/>
    <dgm:cxn modelId="{366CC0E1-E990-4283-B8E9-30AF6ECC5AA0}" type="presParOf" srcId="{01CBD89A-CBD7-474C-85D4-4D6BCFF73473}" destId="{5DDCA132-5907-4C66-BF52-2A8523DC4AA3}" srcOrd="0" destOrd="0" presId="urn:microsoft.com/office/officeart/2005/8/layout/radial4"/>
    <dgm:cxn modelId="{453FFDEE-8EA8-4DF9-AF2B-B94C0CAD1CBE}" type="presParOf" srcId="{01CBD89A-CBD7-474C-85D4-4D6BCFF73473}" destId="{711133D5-88DC-4608-8986-86EDB8F4596C}" srcOrd="1" destOrd="0" presId="urn:microsoft.com/office/officeart/2005/8/layout/radial4"/>
    <dgm:cxn modelId="{FDA0A7CF-CA5E-4756-8F1D-00C4C7EBB44F}" type="presParOf" srcId="{01CBD89A-CBD7-474C-85D4-4D6BCFF73473}" destId="{CB36EEA6-79A2-4167-AC64-E377331B0D83}" srcOrd="2" destOrd="0" presId="urn:microsoft.com/office/officeart/2005/8/layout/radial4"/>
    <dgm:cxn modelId="{F63C4BBC-C6EC-4F5D-913B-3C4B1D1FC540}" type="presParOf" srcId="{01CBD89A-CBD7-474C-85D4-4D6BCFF73473}" destId="{56306DAA-A571-4799-AE3C-0A8266DF4F86}" srcOrd="3" destOrd="0" presId="urn:microsoft.com/office/officeart/2005/8/layout/radial4"/>
    <dgm:cxn modelId="{51CDCC2E-96C7-4608-8C82-502C5B8D81D1}" type="presParOf" srcId="{01CBD89A-CBD7-474C-85D4-4D6BCFF73473}" destId="{C30CEA13-7E71-4EEC-BE4E-4C2C6693782B}" srcOrd="4" destOrd="0" presId="urn:microsoft.com/office/officeart/2005/8/layout/radial4"/>
    <dgm:cxn modelId="{E54421B5-7BBA-4454-A87A-C0102B3A3379}" type="presParOf" srcId="{01CBD89A-CBD7-474C-85D4-4D6BCFF73473}" destId="{4A778BCD-C2E2-416D-8712-2CCC6884D907}" srcOrd="5" destOrd="0" presId="urn:microsoft.com/office/officeart/2005/8/layout/radial4"/>
    <dgm:cxn modelId="{143C205A-FAB9-4629-AA67-C4627EDBAD41}" type="presParOf" srcId="{01CBD89A-CBD7-474C-85D4-4D6BCFF73473}" destId="{7421477E-F5A7-4DA3-9725-BFB2EBCFB845}" srcOrd="6" destOrd="0" presId="urn:microsoft.com/office/officeart/2005/8/layout/radial4"/>
    <dgm:cxn modelId="{8F8BA934-0D37-4DA5-A470-25C38F85A27E}" type="presParOf" srcId="{01CBD89A-CBD7-474C-85D4-4D6BCFF73473}" destId="{DB46994A-B0A0-4CB7-985C-BC99BA9FA059}" srcOrd="7" destOrd="0" presId="urn:microsoft.com/office/officeart/2005/8/layout/radial4"/>
    <dgm:cxn modelId="{10E8A649-F597-436A-A071-A0CC5593AAD9}" type="presParOf" srcId="{01CBD89A-CBD7-474C-85D4-4D6BCFF73473}" destId="{02136822-E967-409C-8C63-2EE885738576}" srcOrd="8" destOrd="0" presId="urn:microsoft.com/office/officeart/2005/8/layout/radial4"/>
    <dgm:cxn modelId="{8C3CA667-0113-44C6-A859-125D5059E343}" type="presParOf" srcId="{01CBD89A-CBD7-474C-85D4-4D6BCFF73473}" destId="{EA71CBB1-9E53-4050-A3FF-E85F23EDB306}" srcOrd="9" destOrd="0" presId="urn:microsoft.com/office/officeart/2005/8/layout/radial4"/>
    <dgm:cxn modelId="{AF2E7252-045F-4DD4-B9C8-E9252402DBC0}" type="presParOf" srcId="{01CBD89A-CBD7-474C-85D4-4D6BCFF73473}" destId="{C8E9B1EB-79A9-47A5-8742-CDEE66822562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981BBC-A4EF-45D0-BEB7-CB93D71BC16B}">
      <dsp:nvSpPr>
        <dsp:cNvPr id="0" name=""/>
        <dsp:cNvSpPr/>
      </dsp:nvSpPr>
      <dsp:spPr>
        <a:xfrm>
          <a:off x="-6018363" y="-913243"/>
          <a:ext cx="7075405" cy="7075405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51DF54-ED8E-487B-A696-0BD9B9BB3262}">
      <dsp:nvSpPr>
        <dsp:cNvPr id="0" name=""/>
        <dsp:cNvSpPr/>
      </dsp:nvSpPr>
      <dsp:spPr>
        <a:xfrm>
          <a:off x="360036" y="230239"/>
          <a:ext cx="11418165" cy="1248725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186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        </a:t>
          </a:r>
          <a:r>
            <a:rPr lang="ru-RU" sz="1800" kern="1200" dirty="0" smtClean="0">
              <a:solidFill>
                <a:schemeClr val="tx1"/>
              </a:solidFill>
            </a:rPr>
            <a:t>Поручения Губернатора Новосибирском области, данные  во исполнение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       поручений Президента РФ, Правительства РФ, входящих документов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60036" y="230239"/>
        <a:ext cx="11418165" cy="1248725"/>
      </dsp:txXfrm>
    </dsp:sp>
    <dsp:sp modelId="{8E175B9A-F80C-4739-A912-B6BE36E35616}">
      <dsp:nvSpPr>
        <dsp:cNvPr id="0" name=""/>
        <dsp:cNvSpPr/>
      </dsp:nvSpPr>
      <dsp:spPr>
        <a:xfrm>
          <a:off x="0" y="360039"/>
          <a:ext cx="1010806" cy="1010806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B7265-1E39-436D-8859-809DBD1AA4F8}">
      <dsp:nvSpPr>
        <dsp:cNvPr id="0" name=""/>
        <dsp:cNvSpPr/>
      </dsp:nvSpPr>
      <dsp:spPr>
        <a:xfrm>
          <a:off x="862693" y="1641357"/>
          <a:ext cx="10922123" cy="964956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186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Поручения, содержащиеся в правовых актах Губернатора области, Правительства области</a:t>
          </a:r>
        </a:p>
      </dsp:txBody>
      <dsp:txXfrm>
        <a:off x="862693" y="1641357"/>
        <a:ext cx="10922123" cy="964956"/>
      </dsp:txXfrm>
    </dsp:sp>
    <dsp:sp modelId="{D822FC0B-7A84-48DB-9ABC-EE4BA5B0EE14}">
      <dsp:nvSpPr>
        <dsp:cNvPr id="0" name=""/>
        <dsp:cNvSpPr/>
      </dsp:nvSpPr>
      <dsp:spPr>
        <a:xfrm>
          <a:off x="334428" y="1556751"/>
          <a:ext cx="1010806" cy="1010806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76B19E-6E9D-4DDD-A781-EED078A1BB6A}">
      <dsp:nvSpPr>
        <dsp:cNvPr id="0" name=""/>
        <dsp:cNvSpPr/>
      </dsp:nvSpPr>
      <dsp:spPr>
        <a:xfrm>
          <a:off x="893166" y="2791194"/>
          <a:ext cx="10891650" cy="808645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186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Поручения Губернатора области, данные на заседаниях Правительства области,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аппаратных совещаниях, встречах с населением и других мероприятиях</a:t>
          </a:r>
        </a:p>
      </dsp:txBody>
      <dsp:txXfrm>
        <a:off x="893166" y="2791194"/>
        <a:ext cx="10891650" cy="808645"/>
      </dsp:txXfrm>
    </dsp:sp>
    <dsp:sp modelId="{2D30C5CF-2E11-4AB5-AD00-38FAE314E759}">
      <dsp:nvSpPr>
        <dsp:cNvPr id="0" name=""/>
        <dsp:cNvSpPr/>
      </dsp:nvSpPr>
      <dsp:spPr>
        <a:xfrm>
          <a:off x="317386" y="2709068"/>
          <a:ext cx="1010806" cy="1010806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89F869-14AC-48ED-971D-1CAD10426052}">
      <dsp:nvSpPr>
        <dsp:cNvPr id="0" name=""/>
        <dsp:cNvSpPr/>
      </dsp:nvSpPr>
      <dsp:spPr>
        <a:xfrm>
          <a:off x="462379" y="3776770"/>
          <a:ext cx="11322437" cy="140686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1862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Поручения во исполнение входящих документов, адресованных Губернатору области и (или) в Правительство области и не подлежащие обязательному направлению Губернатору Новосибирской области в соответствии с пунктом 147 Инструкции по документационному обеспечению Губернатора Новосибирской области и Правительства Новосибирской области </a:t>
          </a:r>
          <a:r>
            <a:rPr lang="ru-RU" sz="1800" b="1" u="sng" kern="1200" dirty="0" smtClean="0">
              <a:solidFill>
                <a:schemeClr val="tx1"/>
              </a:solidFill>
            </a:rPr>
            <a:t>(«Контроль второго уровня»)</a:t>
          </a:r>
        </a:p>
      </dsp:txBody>
      <dsp:txXfrm>
        <a:off x="462379" y="3776770"/>
        <a:ext cx="11322437" cy="1406864"/>
      </dsp:txXfrm>
    </dsp:sp>
    <dsp:sp modelId="{59FF2E67-06C9-41B8-92B2-DB825C97510A}">
      <dsp:nvSpPr>
        <dsp:cNvPr id="0" name=""/>
        <dsp:cNvSpPr/>
      </dsp:nvSpPr>
      <dsp:spPr>
        <a:xfrm>
          <a:off x="0" y="3941036"/>
          <a:ext cx="1010806" cy="1010806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CA132-5907-4C66-BF52-2A8523DC4AA3}">
      <dsp:nvSpPr>
        <dsp:cNvPr id="0" name=""/>
        <dsp:cNvSpPr/>
      </dsp:nvSpPr>
      <dsp:spPr>
        <a:xfrm>
          <a:off x="4736046" y="1909951"/>
          <a:ext cx="2104707" cy="2112553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Контроль второго уровня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044273" y="2219327"/>
        <a:ext cx="1488253" cy="1493801"/>
      </dsp:txXfrm>
    </dsp:sp>
    <dsp:sp modelId="{711133D5-88DC-4608-8986-86EDB8F4596C}">
      <dsp:nvSpPr>
        <dsp:cNvPr id="0" name=""/>
        <dsp:cNvSpPr/>
      </dsp:nvSpPr>
      <dsp:spPr>
        <a:xfrm rot="10644819">
          <a:off x="2510850" y="3104091"/>
          <a:ext cx="2294256" cy="34225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36EEA6-79A2-4167-AC64-E377331B0D83}">
      <dsp:nvSpPr>
        <dsp:cNvPr id="0" name=""/>
        <dsp:cNvSpPr/>
      </dsp:nvSpPr>
      <dsp:spPr>
        <a:xfrm>
          <a:off x="1093945" y="2697371"/>
          <a:ext cx="2435707" cy="851796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содержит сроки и (или) указания по исполнению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118893" y="2722319"/>
        <a:ext cx="2385811" cy="801900"/>
      </dsp:txXfrm>
    </dsp:sp>
    <dsp:sp modelId="{56306DAA-A571-4799-AE3C-0A8266DF4F86}">
      <dsp:nvSpPr>
        <dsp:cNvPr id="0" name=""/>
        <dsp:cNvSpPr/>
      </dsp:nvSpPr>
      <dsp:spPr>
        <a:xfrm rot="12735853">
          <a:off x="3808207" y="1484500"/>
          <a:ext cx="1471671" cy="2940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0CEA13-7E71-4EEC-BE4E-4C2C6693782B}">
      <dsp:nvSpPr>
        <dsp:cNvPr id="0" name=""/>
        <dsp:cNvSpPr/>
      </dsp:nvSpPr>
      <dsp:spPr>
        <a:xfrm>
          <a:off x="1872203" y="864096"/>
          <a:ext cx="2411569" cy="782096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требует ответа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895110" y="887003"/>
        <a:ext cx="2365755" cy="736282"/>
      </dsp:txXfrm>
    </dsp:sp>
    <dsp:sp modelId="{4A778BCD-C2E2-416D-8712-2CCC6884D907}">
      <dsp:nvSpPr>
        <dsp:cNvPr id="0" name=""/>
        <dsp:cNvSpPr/>
      </dsp:nvSpPr>
      <dsp:spPr>
        <a:xfrm rot="17551592">
          <a:off x="5863984" y="1393973"/>
          <a:ext cx="1044859" cy="30598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1477E-F5A7-4DA3-9725-BFB2EBCFB845}">
      <dsp:nvSpPr>
        <dsp:cNvPr id="0" name=""/>
        <dsp:cNvSpPr/>
      </dsp:nvSpPr>
      <dsp:spPr>
        <a:xfrm>
          <a:off x="5328590" y="144012"/>
          <a:ext cx="2712915" cy="132069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 </a:t>
          </a:r>
          <a:r>
            <a:rPr lang="ru-RU" sz="1400" kern="1200" dirty="0" smtClean="0">
              <a:solidFill>
                <a:schemeClr val="tx1"/>
              </a:solidFill>
            </a:rPr>
            <a:t>адресован Губернатору Новосибирской области и (или) в Правительство Новосибирской области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367272" y="182694"/>
        <a:ext cx="2635551" cy="1243335"/>
      </dsp:txXfrm>
    </dsp:sp>
    <dsp:sp modelId="{DB46994A-B0A0-4CB7-985C-BC99BA9FA059}">
      <dsp:nvSpPr>
        <dsp:cNvPr id="0" name=""/>
        <dsp:cNvSpPr/>
      </dsp:nvSpPr>
      <dsp:spPr>
        <a:xfrm rot="21600000">
          <a:off x="6790675" y="2746167"/>
          <a:ext cx="1392629" cy="29637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36822-E967-409C-8C63-2EE885738576}">
      <dsp:nvSpPr>
        <dsp:cNvPr id="0" name=""/>
        <dsp:cNvSpPr/>
      </dsp:nvSpPr>
      <dsp:spPr>
        <a:xfrm>
          <a:off x="7794119" y="1786758"/>
          <a:ext cx="2683370" cy="1982432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не подлежит обязательному направлению Губернатору Новосибирской области в соответствии с пунктом 147 Инструкции по документационному обеспечению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7852182" y="1844821"/>
        <a:ext cx="2567244" cy="1866306"/>
      </dsp:txXfrm>
    </dsp:sp>
    <dsp:sp modelId="{EA71CBB1-9E53-4050-A3FF-E85F23EDB306}">
      <dsp:nvSpPr>
        <dsp:cNvPr id="0" name=""/>
        <dsp:cNvSpPr/>
      </dsp:nvSpPr>
      <dsp:spPr>
        <a:xfrm rot="16294003" flipH="1">
          <a:off x="3872334" y="5077627"/>
          <a:ext cx="1112734" cy="593762"/>
        </a:xfrm>
        <a:prstGeom prst="lef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E9B1EB-79A9-47A5-8742-CDEE66822562}">
      <dsp:nvSpPr>
        <dsp:cNvPr id="0" name=""/>
        <dsp:cNvSpPr/>
      </dsp:nvSpPr>
      <dsp:spPr>
        <a:xfrm>
          <a:off x="2960672" y="4548682"/>
          <a:ext cx="5777571" cy="129981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исполнение организуется первым заместителем Губернатора области, заместителем Губернатора области либо первым заместителем Председателя Правительства области в соответствии с распределением полномочий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998742" y="4586752"/>
        <a:ext cx="5701431" cy="1223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06400" y="706438"/>
            <a:ext cx="6194425" cy="348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0746" y="4415619"/>
            <a:ext cx="5607437" cy="418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041471" cy="46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967457" y="0"/>
            <a:ext cx="3041471" cy="46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8831235"/>
            <a:ext cx="3041471" cy="46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967457" y="8831235"/>
            <a:ext cx="3041471" cy="46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82" algn="l"/>
                <a:tab pos="1326764" algn="l"/>
                <a:tab pos="1990146" algn="l"/>
                <a:tab pos="265352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F591AD6D-0AB6-45B2-829C-D11B3A7002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3441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498" y="-1019"/>
            <a:ext cx="13443273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200986" y="1907449"/>
            <a:ext cx="8302300" cy="1327524"/>
          </a:xfrm>
        </p:spPr>
        <p:txBody>
          <a:bodyPr bIns="10079" anchor="b"/>
          <a:lstStyle>
            <a:lvl1pPr>
              <a:defRPr sz="466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781796" y="2723739"/>
            <a:ext cx="9570006" cy="362947"/>
          </a:xfrm>
        </p:spPr>
        <p:txBody>
          <a:bodyPr tIns="10079">
            <a:normAutofit/>
          </a:bodyPr>
          <a:lstStyle>
            <a:lvl1pPr marL="0" indent="0" algn="l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43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15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8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59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31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03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37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3837" y="302739"/>
            <a:ext cx="3023950" cy="51570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989" y="302739"/>
            <a:ext cx="8847851" cy="51570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3498" y="-1019"/>
            <a:ext cx="13443273" cy="756069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204346" y="1903409"/>
            <a:ext cx="8305781" cy="1331055"/>
          </a:xfrm>
        </p:spPr>
        <p:txBody>
          <a:bodyPr bIns="10079" anchor="b"/>
          <a:lstStyle>
            <a:lvl1pPr algn="l">
              <a:defRPr kumimoji="0" lang="en-US" sz="4666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787490" y="2720848"/>
            <a:ext cx="9569120" cy="36286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2000" b="0" i="0" u="none" strike="noStrike" kern="1200" cap="all" spc="588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2pPr>
            <a:lvl3pPr marL="134379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156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8757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3594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40313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7032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3751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9580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8044" y="1209548"/>
            <a:ext cx="4703922" cy="4092304"/>
          </a:xfrm>
        </p:spPr>
        <p:txBody>
          <a:bodyPr/>
          <a:lstStyle>
            <a:lvl1pPr>
              <a:defRPr sz="4133"/>
            </a:lvl1pPr>
            <a:lvl2pPr>
              <a:defRPr sz="3466"/>
            </a:lvl2pPr>
            <a:lvl3pPr>
              <a:defRPr sz="2933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9580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marL="0" lvl="0" indent="0" algn="l" defTabSz="13437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3980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08044" y="1209548"/>
            <a:ext cx="4703922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2000" b="0" kern="1200" cap="all" spc="588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671895" indent="0">
              <a:buNone/>
              <a:defRPr sz="2933" b="1"/>
            </a:lvl2pPr>
            <a:lvl3pPr marL="1343790" indent="0">
              <a:buNone/>
              <a:defRPr sz="2666" b="1"/>
            </a:lvl3pPr>
            <a:lvl4pPr marL="2015685" indent="0">
              <a:buNone/>
              <a:defRPr sz="2400" b="1"/>
            </a:lvl4pPr>
            <a:lvl5pPr marL="2687579" indent="0">
              <a:buNone/>
              <a:defRPr sz="2400" b="1"/>
            </a:lvl5pPr>
            <a:lvl6pPr marL="3359475" indent="0">
              <a:buNone/>
              <a:defRPr sz="2400" b="1"/>
            </a:lvl6pPr>
            <a:lvl7pPr marL="4031369" indent="0">
              <a:buNone/>
              <a:defRPr sz="2400" b="1"/>
            </a:lvl7pPr>
            <a:lvl8pPr marL="4703264" indent="0">
              <a:buNone/>
              <a:defRPr sz="2400" b="1"/>
            </a:lvl8pPr>
            <a:lvl9pPr marL="5375158" indent="0">
              <a:buNone/>
              <a:defRPr sz="2400" b="1"/>
            </a:lvl9pPr>
          </a:lstStyle>
          <a:p>
            <a:pPr marL="0" lvl="0" indent="0" algn="l" defTabSz="13437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08044" y="1875973"/>
            <a:ext cx="4703922" cy="3427053"/>
          </a:xfrm>
        </p:spPr>
        <p:txBody>
          <a:bodyPr/>
          <a:lstStyle>
            <a:lvl1pPr>
              <a:defRPr sz="3466"/>
            </a:lvl1pPr>
            <a:lvl2pPr>
              <a:defRPr sz="2933"/>
            </a:lvl2pPr>
            <a:lvl3pPr>
              <a:defRPr sz="2666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897070" y="-1897067"/>
            <a:ext cx="7559675" cy="1135381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marL="0" algn="ctr" defTabSz="1343790" rtl="0" eaLnBrk="1" latinLnBrk="0" hangingPunct="1"/>
            <a:endParaRPr lang="en-US" sz="2666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153684" y="1737362"/>
            <a:ext cx="7660671" cy="1200892"/>
          </a:xfrm>
        </p:spPr>
        <p:txBody>
          <a:bodyPr bIns="0" anchor="b"/>
          <a:lstStyle>
            <a:lvl1pPr algn="l">
              <a:defRPr kumimoji="0" lang="en-US" sz="4133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0853" y="2886866"/>
            <a:ext cx="5596642" cy="3664852"/>
          </a:xfrm>
        </p:spPr>
        <p:txBody>
          <a:bodyPr/>
          <a:lstStyle>
            <a:lvl1pPr>
              <a:defRPr sz="4666"/>
            </a:lvl1pPr>
            <a:lvl2pPr>
              <a:defRPr sz="4133"/>
            </a:lvl2pPr>
            <a:lvl3pPr>
              <a:defRPr sz="3466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907722" y="2483940"/>
            <a:ext cx="8517089" cy="687088"/>
          </a:xfrm>
        </p:spPr>
        <p:txBody>
          <a:bodyPr>
            <a:normAutofit/>
          </a:bodyPr>
          <a:lstStyle>
            <a:lvl1pPr marL="0" indent="0">
              <a:buNone/>
              <a:defRPr lang="en-US" sz="20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marL="0" marR="0" lvl="0" indent="0" algn="l" defTabSz="1343790" rtl="0" eaLnBrk="1" fontAlgn="auto" latinLnBrk="0" hangingPunct="1">
              <a:lnSpc>
                <a:spcPct val="100000"/>
              </a:lnSpc>
              <a:spcBef>
                <a:spcPts val="441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981951" y="1"/>
            <a:ext cx="10457824" cy="7559675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201589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918875"/>
            <a:ext cx="5249912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564761"/>
            <a:ext cx="5249912" cy="1994914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86520" y="1893227"/>
            <a:ext cx="8063865" cy="956196"/>
          </a:xfrm>
        </p:spPr>
        <p:txBody>
          <a:bodyPr anchor="b"/>
          <a:lstStyle>
            <a:lvl1pPr algn="l">
              <a:defRPr sz="4133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680678" y="2403630"/>
            <a:ext cx="8960650" cy="816445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671895" indent="0">
              <a:buNone/>
              <a:defRPr sz="1733"/>
            </a:lvl2pPr>
            <a:lvl3pPr marL="1343790" indent="0">
              <a:buNone/>
              <a:defRPr sz="1467"/>
            </a:lvl3pPr>
            <a:lvl4pPr marL="2015685" indent="0">
              <a:buNone/>
              <a:defRPr sz="1333"/>
            </a:lvl4pPr>
            <a:lvl5pPr marL="2687579" indent="0">
              <a:buNone/>
              <a:defRPr sz="1333"/>
            </a:lvl5pPr>
            <a:lvl6pPr marL="3359475" indent="0">
              <a:buNone/>
              <a:defRPr sz="1333"/>
            </a:lvl6pPr>
            <a:lvl7pPr marL="4031369" indent="0">
              <a:buNone/>
              <a:defRPr sz="1333"/>
            </a:lvl7pPr>
            <a:lvl8pPr marL="4703264" indent="0">
              <a:buNone/>
              <a:defRPr sz="1333"/>
            </a:lvl8pPr>
            <a:lvl9pPr marL="537515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June 23,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500" y="5567388"/>
            <a:ext cx="5253413" cy="1992289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498" y="5568115"/>
            <a:ext cx="13443273" cy="1991562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381" tIns="67191" rIns="134381" bIns="67191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9579" y="403183"/>
            <a:ext cx="11054215" cy="604774"/>
          </a:xfrm>
          <a:prstGeom prst="rect">
            <a:avLst/>
          </a:prstGeom>
        </p:spPr>
        <p:txBody>
          <a:bodyPr vert="horz" lIns="100794" tIns="50397" rIns="100794" bIns="50397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9579" y="1213240"/>
            <a:ext cx="11054215" cy="3946121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95676" y="6471082"/>
            <a:ext cx="3198667" cy="221750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733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June 23,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70013" y="6928184"/>
            <a:ext cx="6943884" cy="302387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467" cap="all" spc="293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347776" y="6802189"/>
            <a:ext cx="739187" cy="554376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079" tIns="10079" rIns="10079" bIns="10079" rtlCol="0" anchor="ctr">
            <a:normAutofit/>
          </a:bodyPr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43790" rtl="0" eaLnBrk="1" latinLnBrk="0" hangingPunct="1">
        <a:spcBef>
          <a:spcPct val="0"/>
        </a:spcBef>
        <a:buNone/>
        <a:defRPr sz="4133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22" indent="-503922" algn="l" defTabSz="1343790" rtl="0" eaLnBrk="1" latinLnBrk="0" hangingPunct="1">
        <a:spcBef>
          <a:spcPts val="1176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55320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91268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27215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263163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612548" indent="-255320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98880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324757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633829" indent="-241882" algn="l" defTabSz="1343790" rtl="0" eaLnBrk="1" latinLnBrk="0" hangingPunct="1">
        <a:spcBef>
          <a:spcPts val="441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1pPr>
      <a:lvl2pPr marL="67189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2pPr>
      <a:lvl3pPr marL="1343790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01568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4pPr>
      <a:lvl5pPr marL="268757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5pPr>
      <a:lvl6pPr marL="3359475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4031369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703264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375158" algn="l" defTabSz="1343790" rtl="0" eaLnBrk="1" latinLnBrk="0" hangingPunct="1"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59" y="899517"/>
            <a:ext cx="7992888" cy="2412432"/>
          </a:xfrm>
        </p:spPr>
        <p:txBody>
          <a:bodyPr/>
          <a:lstStyle/>
          <a:p>
            <a:pPr algn="ctr"/>
            <a:r>
              <a:rPr lang="ru-RU" sz="3200" dirty="0"/>
              <a:t>Об изменениях, внесенных в положение о контроле, утвержденное постановлением Губернатора Новосибирской области </a:t>
            </a:r>
            <a:br>
              <a:rPr lang="ru-RU" sz="3200" dirty="0"/>
            </a:br>
            <a:r>
              <a:rPr lang="ru-RU" sz="3200" dirty="0"/>
              <a:t>от 26.09.2016 № 199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55791" y="5436021"/>
            <a:ext cx="7392239" cy="893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66" i="1" smtClean="0">
                <a:latin typeface="+mj-lt"/>
              </a:rPr>
              <a:t>департамент </a:t>
            </a:r>
            <a:r>
              <a:rPr lang="ru-RU" sz="1866" i="1" dirty="0">
                <a:latin typeface="+mj-lt"/>
              </a:rPr>
              <a:t>контроля и документационного обеспечения администрации Губернатора Новосибирской области и Правительства 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16306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0809" y="132344"/>
            <a:ext cx="12623346" cy="1063942"/>
          </a:xfrm>
        </p:spPr>
        <p:txBody>
          <a:bodyPr/>
          <a:lstStyle/>
          <a:p>
            <a:pPr algn="ctr"/>
            <a:r>
              <a:rPr lang="ru-RU" sz="2666" dirty="0"/>
              <a:t/>
            </a:r>
            <a:br>
              <a:rPr lang="ru-RU" sz="2666" dirty="0"/>
            </a:br>
            <a:r>
              <a:rPr lang="ru-RU" sz="2400" dirty="0"/>
              <a:t>Нормативное правовое регулирование </a:t>
            </a:r>
            <a:br>
              <a:rPr lang="ru-RU" sz="2400" dirty="0"/>
            </a:br>
            <a:r>
              <a:rPr lang="ru-RU" sz="2400" dirty="0"/>
              <a:t>вопросов организации контроля и исполнения поручений </a:t>
            </a:r>
            <a:r>
              <a:rPr lang="ru-RU" sz="2666" dirty="0"/>
              <a:t/>
            </a:r>
            <a:br>
              <a:rPr lang="ru-RU" sz="2666" dirty="0"/>
            </a:br>
            <a:endParaRPr lang="ru-RU" sz="2666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1945" y="4283893"/>
            <a:ext cx="12604148" cy="13134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133" dirty="0">
                <a:latin typeface="+mj-lt"/>
              </a:rPr>
              <a:t>распоряжение Губернатора Новосибирской области от 01.03.2017 № 32-р «О мерах по укреплению исполнительской дисциплины по исполнению правовых актов и поручений Президента Российской Федерации, Правительства Российской Федерации, правовых актов и поручений Губернатора Новосибирской области, Правительства Новосибирской области»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0809" y="2296201"/>
            <a:ext cx="12603698" cy="70288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133" b="1" dirty="0">
                <a:latin typeface="+mj-lt"/>
              </a:rPr>
              <a:t>постановление Губернатора Новосибирской области от 26.09.2016 № 199 </a:t>
            </a:r>
          </a:p>
          <a:p>
            <a:r>
              <a:rPr lang="ru-RU" sz="2133" b="1" dirty="0">
                <a:latin typeface="+mj-lt"/>
              </a:rPr>
              <a:t>«О контроле исполнения поручений»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1945" y="3288602"/>
            <a:ext cx="12608046" cy="702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133" dirty="0">
                <a:latin typeface="+mj-lt"/>
              </a:rPr>
              <a:t>постановление Губернатора Новосибирской области от 31.01.2013 № 22 </a:t>
            </a:r>
          </a:p>
          <a:p>
            <a:r>
              <a:rPr lang="ru-RU" sz="2133" dirty="0">
                <a:latin typeface="+mj-lt"/>
              </a:rPr>
              <a:t>«О Регламенте подготовки и проведения совещания «Час контроля»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2746" y="1328629"/>
            <a:ext cx="12581761" cy="7028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133" dirty="0">
                <a:latin typeface="+mj-lt"/>
              </a:rPr>
              <a:t>постановление Губернатора Новосибирской области от 21.09.2011 № 238 </a:t>
            </a:r>
          </a:p>
          <a:p>
            <a:r>
              <a:rPr lang="ru-RU" sz="2133" dirty="0">
                <a:latin typeface="+mj-lt"/>
              </a:rPr>
              <a:t>«Об </a:t>
            </a:r>
            <a:r>
              <a:rPr lang="ru-RU" sz="2133" dirty="0"/>
              <a:t>утверждении Порядка исполнения </a:t>
            </a:r>
            <a:r>
              <a:rPr lang="ru-RU" sz="2133" dirty="0">
                <a:latin typeface="+mj-lt"/>
              </a:rPr>
              <a:t>поручений и указаний Президента Российской Федерации»</a:t>
            </a:r>
          </a:p>
        </p:txBody>
      </p:sp>
    </p:spTree>
    <p:extLst>
      <p:ext uri="{BB962C8B-B14F-4D97-AF65-F5344CB8AC3E}">
        <p14:creationId xmlns:p14="http://schemas.microsoft.com/office/powerpoint/2010/main" val="144188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9247" y="251445"/>
            <a:ext cx="11750508" cy="806302"/>
          </a:xfrm>
        </p:spPr>
        <p:txBody>
          <a:bodyPr/>
          <a:lstStyle/>
          <a:p>
            <a:pPr algn="ctr"/>
            <a:r>
              <a:rPr lang="ru-RU" sz="2400" dirty="0"/>
              <a:t>Поручения, подлежащие контролю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794070"/>
              </p:ext>
            </p:extLst>
          </p:nvPr>
        </p:nvGraphicFramePr>
        <p:xfrm>
          <a:off x="1175271" y="827509"/>
          <a:ext cx="11784817" cy="5256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872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/>
              <a:t>КРИТЕРИИ документа, подлежащего постановке</a:t>
            </a:r>
            <a:br>
              <a:rPr lang="ru-RU" sz="2400" dirty="0"/>
            </a:br>
            <a:r>
              <a:rPr lang="ru-RU" sz="2400" dirty="0"/>
              <a:t>на «Контроль второго уровня»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0652235"/>
              </p:ext>
            </p:extLst>
          </p:nvPr>
        </p:nvGraphicFramePr>
        <p:xfrm>
          <a:off x="887239" y="1115541"/>
          <a:ext cx="11575999" cy="6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низ 2"/>
          <p:cNvSpPr/>
          <p:nvPr/>
        </p:nvSpPr>
        <p:spPr>
          <a:xfrm>
            <a:off x="6415714" y="5147989"/>
            <a:ext cx="519047" cy="50398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18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4946" y="137373"/>
            <a:ext cx="12623347" cy="807523"/>
          </a:xfrm>
        </p:spPr>
        <p:txBody>
          <a:bodyPr/>
          <a:lstStyle/>
          <a:p>
            <a:pPr algn="ctr"/>
            <a:r>
              <a:rPr lang="ru-RU" sz="2400" dirty="0"/>
              <a:t>Полномочия </a:t>
            </a:r>
            <a:br>
              <a:rPr lang="ru-RU" sz="2400" dirty="0"/>
            </a:br>
            <a:r>
              <a:rPr lang="ru-RU" sz="2400" dirty="0"/>
              <a:t>ответственного исполнителя, соисполнителя, исполнителя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23343" y="5580037"/>
            <a:ext cx="11233248" cy="16951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/>
              <a:t>Исполнитель:</a:t>
            </a:r>
          </a:p>
          <a:p>
            <a:r>
              <a:rPr lang="ru-RU" sz="1600" dirty="0"/>
              <a:t>1</a:t>
            </a:r>
            <a:r>
              <a:rPr lang="ru-RU" sz="1600" dirty="0">
                <a:latin typeface="+mj-lt"/>
              </a:rPr>
              <a:t>) </a:t>
            </a:r>
            <a:r>
              <a:rPr lang="ru-RU" sz="1600" u="sng" dirty="0">
                <a:latin typeface="+mj-lt"/>
              </a:rPr>
              <a:t>проводит мероприятия по исполнению поручения в сроки и порядке, определенные ответственным исполнителем;</a:t>
            </a:r>
          </a:p>
          <a:p>
            <a:r>
              <a:rPr lang="ru-RU" sz="1600" dirty="0">
                <a:latin typeface="+mj-lt"/>
              </a:rPr>
              <a:t>2) инициирует при необходимости согласительные совещания, создание ответственным исполнителем рабочих групп;</a:t>
            </a:r>
          </a:p>
          <a:p>
            <a:r>
              <a:rPr lang="ru-RU" sz="1600" dirty="0">
                <a:latin typeface="+mj-lt"/>
              </a:rPr>
              <a:t>3) информирует ответственного исполнителя о ходе исполнения поручения;</a:t>
            </a:r>
          </a:p>
          <a:p>
            <a:r>
              <a:rPr lang="ru-RU" sz="1600" dirty="0">
                <a:latin typeface="+mj-lt"/>
              </a:rPr>
              <a:t>4) вправе внести ответственному исполнителю предложение о порядке исполнения поручения;</a:t>
            </a:r>
          </a:p>
          <a:p>
            <a:r>
              <a:rPr lang="ru-RU" sz="1600" dirty="0">
                <a:latin typeface="+mj-lt"/>
              </a:rPr>
              <a:t>5) </a:t>
            </a:r>
            <a:r>
              <a:rPr lang="ru-RU" sz="1600" u="sng" dirty="0">
                <a:latin typeface="+mj-lt"/>
              </a:rPr>
              <a:t>представляет информацию об исполнении поручения ответственному исполнителю на согласование и несет ответственность за ее достоверность и полноту</a:t>
            </a:r>
            <a:r>
              <a:rPr lang="ru-RU" sz="1600" dirty="0">
                <a:latin typeface="+mj-lt"/>
              </a:rPr>
              <a:t> (пункт 8 Положения)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3223" y="1056483"/>
            <a:ext cx="12313368" cy="19241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+mj-lt"/>
              </a:rPr>
              <a:t>Ответственный исполнитель:</a:t>
            </a:r>
          </a:p>
          <a:p>
            <a:r>
              <a:rPr lang="ru-RU" sz="1600" dirty="0">
                <a:latin typeface="+mj-lt"/>
              </a:rPr>
              <a:t>1) организует и координирует работу по исполнению поручения;</a:t>
            </a:r>
          </a:p>
          <a:p>
            <a:r>
              <a:rPr lang="ru-RU" sz="1600" dirty="0">
                <a:latin typeface="+mj-lt"/>
              </a:rPr>
              <a:t>2) определяет сроки и порядок исполнения поручения;</a:t>
            </a:r>
          </a:p>
          <a:p>
            <a:r>
              <a:rPr lang="ru-RU" sz="1600" dirty="0">
                <a:latin typeface="+mj-lt"/>
              </a:rPr>
              <a:t>3) проводит при необходимости согласительные совещания, создает рабочие группы;</a:t>
            </a:r>
          </a:p>
          <a:p>
            <a:r>
              <a:rPr lang="ru-RU" sz="1600" dirty="0">
                <a:latin typeface="+mj-lt"/>
              </a:rPr>
              <a:t>4) представляет информацию об исполнении поручения и несет ответственность за его исполнение;</a:t>
            </a:r>
          </a:p>
          <a:p>
            <a:r>
              <a:rPr lang="ru-RU" sz="1600" dirty="0">
                <a:latin typeface="+mj-lt"/>
              </a:rPr>
              <a:t>5) вправе внести Губернатору области мотивированное предложение о необходимости замены ответственного исполнителя, изменения состава соисполнителей, о продлении срока исполнения поручения, о корректировке срока исполнения поручения (пункт 6 Положения</a:t>
            </a:r>
            <a:r>
              <a:rPr lang="ru-RU" sz="1600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19287" y="3203773"/>
            <a:ext cx="11737304" cy="21530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+mj-lt"/>
              </a:rPr>
              <a:t>Соисполнитель:</a:t>
            </a:r>
          </a:p>
          <a:p>
            <a:r>
              <a:rPr lang="ru-RU" sz="1600" dirty="0">
                <a:latin typeface="+mj-lt"/>
              </a:rPr>
              <a:t>1) представляет ответственному исполнителю информацию по исполнению поручения не позднее истечения половины срока, отведенного на исполнение поручения, по поручениям с пометкой "срочно" - не позднее чем за один день до истечения срока исполнения поручения в случае, если ответственный исполнитель не установил иной срок;</a:t>
            </a:r>
          </a:p>
          <a:p>
            <a:r>
              <a:rPr lang="ru-RU" sz="1600" dirty="0">
                <a:latin typeface="+mj-lt"/>
              </a:rPr>
              <a:t>2) отвечает за качество проработки и своевременность представления информации ответственному исполнителю;</a:t>
            </a:r>
          </a:p>
          <a:p>
            <a:r>
              <a:rPr lang="ru-RU" sz="1600" dirty="0">
                <a:latin typeface="+mj-lt"/>
              </a:rPr>
              <a:t>3) участвует по указанию ответственного исполнителя в согласительных совещаниях и рабочих группах;</a:t>
            </a:r>
          </a:p>
          <a:p>
            <a:r>
              <a:rPr lang="ru-RU" sz="1600" dirty="0">
                <a:latin typeface="+mj-lt"/>
              </a:rPr>
              <a:t>4) вправе внести Губернатору области мотивированное предложение о необходимости изменения состава соисполнителей с уведомлением об этом ответственного исполнителя, ответственному исполнителю мотивированное предложение по вопросу о продлении срока исполнения поручения, о корректировке срока исполнения поручения (пункт 7 Положения)</a:t>
            </a:r>
          </a:p>
        </p:txBody>
      </p:sp>
    </p:spTree>
    <p:extLst>
      <p:ext uri="{BB962C8B-B14F-4D97-AF65-F5344CB8AC3E}">
        <p14:creationId xmlns:p14="http://schemas.microsoft.com/office/powerpoint/2010/main" val="9493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2747" y="395461"/>
            <a:ext cx="12623346" cy="1152037"/>
          </a:xfrm>
        </p:spPr>
        <p:txBody>
          <a:bodyPr/>
          <a:lstStyle/>
          <a:p>
            <a:pPr algn="ctr"/>
            <a:r>
              <a:rPr lang="ru-RU" sz="2400" dirty="0"/>
              <a:t>отдельные положения, </a:t>
            </a:r>
            <a:br>
              <a:rPr lang="ru-RU" sz="2400" dirty="0"/>
            </a:br>
            <a:r>
              <a:rPr lang="ru-RU" sz="2400" dirty="0"/>
              <a:t>регулирующие определение сроков исполнения поручений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211" y="4835872"/>
            <a:ext cx="12864417" cy="13805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j-lt"/>
              </a:rPr>
              <a:t>         По поручению Губернатора области, данному </a:t>
            </a:r>
            <a:r>
              <a:rPr lang="ru-RU" b="1" dirty="0" smtClean="0">
                <a:latin typeface="+mj-lt"/>
              </a:rPr>
              <a:t>во исполнение поручения Президента РФ, Правительства РФ,</a:t>
            </a:r>
            <a:r>
              <a:rPr lang="ru-RU" dirty="0" smtClean="0">
                <a:latin typeface="+mj-lt"/>
              </a:rPr>
              <a:t> согласно которому </a:t>
            </a:r>
            <a:r>
              <a:rPr lang="ru-RU" b="1" dirty="0" smtClean="0">
                <a:latin typeface="+mj-lt"/>
              </a:rPr>
              <a:t>высшее должностное лицо субъекта РФ</a:t>
            </a:r>
            <a:r>
              <a:rPr lang="ru-RU" dirty="0" smtClean="0">
                <a:latin typeface="+mj-lt"/>
              </a:rPr>
              <a:t>, высший исполнительный орган государственной власти субъекта РФ либо органы исполнительной власти субъектов РФ </a:t>
            </a:r>
            <a:r>
              <a:rPr lang="ru-RU" b="1" dirty="0" smtClean="0">
                <a:latin typeface="+mj-lt"/>
              </a:rPr>
              <a:t>являются соисполнителями</a:t>
            </a:r>
            <a:r>
              <a:rPr lang="ru-RU" dirty="0" smtClean="0">
                <a:latin typeface="+mj-lt"/>
              </a:rPr>
              <a:t>, срок исполнения поручения Губернатора  области </a:t>
            </a:r>
            <a:r>
              <a:rPr lang="ru-RU" b="1" dirty="0" smtClean="0">
                <a:latin typeface="+mj-lt"/>
              </a:rPr>
              <a:t>устанавливается </a:t>
            </a:r>
            <a:r>
              <a:rPr lang="ru-RU" b="1" u="sng" dirty="0" smtClean="0">
                <a:latin typeface="+mj-lt"/>
              </a:rPr>
              <a:t>в половину срока</a:t>
            </a:r>
            <a:r>
              <a:rPr lang="ru-RU" b="1" dirty="0" smtClean="0">
                <a:latin typeface="+mj-lt"/>
              </a:rPr>
              <a:t>, предусмотренного для исполнения соответствующего поручения Президента РФ, Правительства РФ ответственным </a:t>
            </a:r>
            <a:r>
              <a:rPr lang="ru-RU" b="1" dirty="0">
                <a:latin typeface="+mj-lt"/>
              </a:rPr>
              <a:t>исполнителем, </a:t>
            </a:r>
            <a:r>
              <a:rPr lang="ru-RU" b="1" u="sng" dirty="0">
                <a:latin typeface="+mj-lt"/>
              </a:rPr>
              <a:t>и корректировке не подлежит</a:t>
            </a:r>
            <a:r>
              <a:rPr lang="ru-RU" b="1" dirty="0" smtClean="0">
                <a:latin typeface="+mj-lt"/>
              </a:rPr>
              <a:t>.</a:t>
            </a:r>
            <a:endParaRPr lang="ru-RU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212" y="1835621"/>
            <a:ext cx="12864416" cy="2611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latin typeface="+mj-lt"/>
              </a:rPr>
              <a:t>       Общий срок </a:t>
            </a:r>
            <a:r>
              <a:rPr lang="ru-RU" sz="1600" i="1" dirty="0">
                <a:latin typeface="+mj-lt"/>
              </a:rPr>
              <a:t>исполнения поручения - </a:t>
            </a:r>
            <a:r>
              <a:rPr lang="ru-RU" sz="1600" b="1" i="1" dirty="0">
                <a:latin typeface="+mj-lt"/>
              </a:rPr>
              <a:t>30 календарных дней </a:t>
            </a:r>
            <a:r>
              <a:rPr lang="ru-RU" sz="1600" i="1" dirty="0">
                <a:latin typeface="+mj-lt"/>
              </a:rPr>
              <a:t>со дня регистрации в СЭДД, если федеральным законодательством и (или) законодательством Новосибирской области не установлены иные сроки, содержащие указания:</a:t>
            </a:r>
          </a:p>
          <a:p>
            <a:pPr algn="just"/>
            <a:endParaRPr lang="ru-RU" sz="1600" i="1" dirty="0">
              <a:latin typeface="+mj-lt"/>
            </a:endParaRPr>
          </a:p>
          <a:p>
            <a:pPr marL="380962" indent="-23282" algn="just">
              <a:buFont typeface="Wingdings" panose="05000000000000000000" pitchFamily="2" charset="2"/>
              <a:buChar char="v"/>
            </a:pPr>
            <a:r>
              <a:rPr lang="ru-RU" sz="1600" b="1" i="1" dirty="0">
                <a:latin typeface="+mj-lt"/>
              </a:rPr>
              <a:t>"оперативно", "в кратчайшие сроки", - 10 рабочих дней</a:t>
            </a:r>
            <a:r>
              <a:rPr lang="ru-RU" sz="1600" i="1" dirty="0">
                <a:latin typeface="+mj-lt"/>
              </a:rPr>
              <a:t> со дня регистрации поручения в СЭДД;</a:t>
            </a:r>
            <a:endParaRPr lang="ru-RU" sz="1600" dirty="0">
              <a:latin typeface="+mj-lt"/>
            </a:endParaRPr>
          </a:p>
          <a:p>
            <a:pPr marL="380962" indent="-23282" algn="just">
              <a:buFont typeface="Wingdings" panose="05000000000000000000" pitchFamily="2" charset="2"/>
              <a:buChar char="v"/>
            </a:pPr>
            <a:r>
              <a:rPr lang="ru-RU" sz="1600" b="1" i="1" dirty="0">
                <a:latin typeface="+mj-lt"/>
              </a:rPr>
              <a:t>"срочно", "незамедлительно", - 3 рабочих дня </a:t>
            </a:r>
            <a:r>
              <a:rPr lang="ru-RU" sz="1600" i="1" dirty="0">
                <a:latin typeface="+mj-lt"/>
              </a:rPr>
              <a:t>со дня регистрации поручения в СЭДД;</a:t>
            </a:r>
            <a:endParaRPr lang="ru-RU" sz="1600" dirty="0">
              <a:latin typeface="+mj-lt"/>
            </a:endParaRPr>
          </a:p>
          <a:p>
            <a:pPr marL="380962" indent="-23282" algn="just">
              <a:buFont typeface="Wingdings" panose="05000000000000000000" pitchFamily="2" charset="2"/>
              <a:buChar char="v"/>
            </a:pPr>
            <a:r>
              <a:rPr lang="ru-RU" sz="1600" b="1" i="1" dirty="0">
                <a:latin typeface="+mj-lt"/>
              </a:rPr>
              <a:t>"для подготовки предложений", - 10 календарных дней </a:t>
            </a:r>
            <a:r>
              <a:rPr lang="ru-RU" sz="1600" i="1" dirty="0">
                <a:latin typeface="+mj-lt"/>
              </a:rPr>
              <a:t>со дня регистрации поручения в СЭДД;</a:t>
            </a:r>
            <a:endParaRPr lang="ru-RU" sz="1600" dirty="0">
              <a:latin typeface="+mj-lt"/>
            </a:endParaRPr>
          </a:p>
          <a:p>
            <a:pPr marL="380962" indent="-23282" algn="just">
              <a:buFont typeface="Wingdings" panose="05000000000000000000" pitchFamily="2" charset="2"/>
              <a:buChar char="v"/>
            </a:pPr>
            <a:r>
              <a:rPr lang="ru-RU" sz="1600" b="1" i="1" dirty="0">
                <a:latin typeface="+mj-lt"/>
              </a:rPr>
              <a:t>"ежемесячно", - до 1 числа месяца, следующего за отчетным;</a:t>
            </a:r>
            <a:endParaRPr lang="ru-RU" sz="1600" b="1" dirty="0">
              <a:latin typeface="+mj-lt"/>
            </a:endParaRPr>
          </a:p>
          <a:p>
            <a:pPr marL="380962" indent="-23282" algn="just">
              <a:buFont typeface="Wingdings" panose="05000000000000000000" pitchFamily="2" charset="2"/>
              <a:buChar char="v"/>
            </a:pPr>
            <a:r>
              <a:rPr lang="ru-RU" sz="1600" b="1" i="1" dirty="0">
                <a:latin typeface="+mj-lt"/>
              </a:rPr>
              <a:t>"ежегодно", - до 1 числа года, следующего за отчетным;</a:t>
            </a:r>
          </a:p>
          <a:p>
            <a:pPr marL="380962" indent="-23282" algn="just"/>
            <a:r>
              <a:rPr lang="ru-RU" sz="1600" i="1" dirty="0">
                <a:latin typeface="+mj-lt"/>
              </a:rPr>
              <a:t>                           </a:t>
            </a:r>
          </a:p>
          <a:p>
            <a:pPr marL="380962" indent="-23282" algn="just">
              <a:buFont typeface="Wingdings" panose="05000000000000000000" pitchFamily="2" charset="2"/>
              <a:buChar char="v"/>
            </a:pPr>
            <a:r>
              <a:rPr lang="ru-RU" sz="1600" b="1" i="1" u="sng" dirty="0">
                <a:latin typeface="+mj-lt"/>
              </a:rPr>
              <a:t>"постоянно", </a:t>
            </a:r>
            <a:r>
              <a:rPr lang="ru-RU" sz="1600" i="1" u="sng" dirty="0">
                <a:latin typeface="+mj-lt"/>
              </a:rPr>
              <a:t>- </a:t>
            </a:r>
            <a:r>
              <a:rPr lang="ru-RU" sz="1600" b="1" i="1" u="sng" dirty="0">
                <a:latin typeface="+mj-lt"/>
              </a:rPr>
              <a:t>30 календарных дней со дня регистрации поручения в СЭДД с последующей корректировкой срока исполнения в случае инициативы ответственного исполнителя).</a:t>
            </a:r>
          </a:p>
        </p:txBody>
      </p:sp>
    </p:spTree>
    <p:extLst>
      <p:ext uri="{BB962C8B-B14F-4D97-AF65-F5344CB8AC3E}">
        <p14:creationId xmlns:p14="http://schemas.microsoft.com/office/powerpoint/2010/main" val="41310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175" y="371662"/>
            <a:ext cx="12768413" cy="80630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Отчетная дата и корректировка срока исполнения поручений </a:t>
            </a:r>
            <a:br>
              <a:rPr lang="ru-RU" sz="2400" b="1" dirty="0"/>
            </a:br>
            <a:r>
              <a:rPr lang="ru-RU" sz="2400" b="1" dirty="0"/>
              <a:t>в рамках упреждающего контроля, периодического контроля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63698" y="5467737"/>
            <a:ext cx="246266" cy="733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0" tIns="60955" rIns="121910" bIns="60955" numCol="1" anchor="ctr" anchorCtr="0" compatLnSpc="1">
            <a:prstTxWarp prst="textNoShape">
              <a:avLst/>
            </a:prstTxWarp>
            <a:spAutoFit/>
          </a:bodyPr>
          <a:lstStyle/>
          <a:p>
            <a:pPr defTabSz="598957"/>
            <a:r>
              <a:rPr lang="ru-RU" altLang="ru-RU" sz="1866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66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5189" y="1979637"/>
            <a:ext cx="5732369" cy="4671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В целях </a:t>
            </a:r>
            <a:r>
              <a:rPr lang="ru-RU" sz="1600" b="1" dirty="0">
                <a:latin typeface="+mj-lt"/>
              </a:rPr>
              <a:t>упреждающего</a:t>
            </a:r>
            <a:r>
              <a:rPr lang="ru-RU" sz="1600" dirty="0">
                <a:latin typeface="+mj-lt"/>
              </a:rPr>
              <a:t> контроля в РКК устанавливается отчетная дата исполнения поручений, которая определяется:</a:t>
            </a:r>
          </a:p>
          <a:p>
            <a:pPr algn="just"/>
            <a:endParaRPr lang="ru-RU" sz="1600" dirty="0">
              <a:latin typeface="+mj-lt"/>
            </a:endParaRPr>
          </a:p>
          <a:p>
            <a:pPr marL="380962" indent="-380962"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+mj-lt"/>
              </a:rPr>
              <a:t> по </a:t>
            </a:r>
            <a:r>
              <a:rPr lang="ru-RU" sz="1600" b="1" dirty="0">
                <a:latin typeface="+mj-lt"/>
              </a:rPr>
              <a:t>оперативным и срочным поручениям </a:t>
            </a:r>
            <a:r>
              <a:rPr lang="ru-RU" sz="1600" dirty="0">
                <a:latin typeface="+mj-lt"/>
              </a:rPr>
              <a:t>- </a:t>
            </a:r>
            <a:r>
              <a:rPr lang="ru-RU" sz="1600" b="1" dirty="0">
                <a:latin typeface="+mj-lt"/>
              </a:rPr>
              <a:t>за 1 рабочий день</a:t>
            </a:r>
            <a:r>
              <a:rPr lang="ru-RU" sz="1600" dirty="0">
                <a:latin typeface="+mj-lt"/>
              </a:rPr>
              <a:t> до даты исполнения, указанной в поручении (документе);</a:t>
            </a:r>
          </a:p>
          <a:p>
            <a:pPr marL="380962" indent="-380962"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+mj-lt"/>
              </a:rPr>
              <a:t>по </a:t>
            </a:r>
            <a:r>
              <a:rPr lang="ru-RU" sz="1600" b="1" u="sng" dirty="0">
                <a:latin typeface="+mj-lt"/>
              </a:rPr>
              <a:t>поручениям, требующим подготовки ответа (информации) за подписью Губернатора </a:t>
            </a:r>
            <a:r>
              <a:rPr lang="ru-RU" sz="1600" u="sng" dirty="0">
                <a:latin typeface="+mj-lt"/>
              </a:rPr>
              <a:t> области - </a:t>
            </a:r>
            <a:r>
              <a:rPr lang="ru-RU" sz="1600" b="1" u="sng" dirty="0">
                <a:latin typeface="+mj-lt"/>
              </a:rPr>
              <a:t>за 6 рабочих дней </a:t>
            </a:r>
            <a:r>
              <a:rPr lang="ru-RU" sz="1600" dirty="0">
                <a:latin typeface="+mj-lt"/>
              </a:rPr>
              <a:t>до даты исполнения, если в поручении не установлен иной срок;</a:t>
            </a:r>
          </a:p>
          <a:p>
            <a:pPr marL="380962" indent="-380962" algn="just">
              <a:buFont typeface="Wingdings" panose="05000000000000000000" pitchFamily="2" charset="2"/>
              <a:buChar char="v"/>
            </a:pPr>
            <a:r>
              <a:rPr lang="ru-RU" sz="1600" dirty="0">
                <a:latin typeface="+mj-lt"/>
              </a:rPr>
              <a:t>по  </a:t>
            </a:r>
            <a:r>
              <a:rPr lang="ru-RU" sz="1600" b="1" dirty="0">
                <a:latin typeface="+mj-lt"/>
              </a:rPr>
              <a:t>иным поручениям</a:t>
            </a:r>
            <a:r>
              <a:rPr lang="ru-RU" sz="1600" dirty="0">
                <a:latin typeface="+mj-lt"/>
              </a:rPr>
              <a:t> - </a:t>
            </a:r>
            <a:r>
              <a:rPr lang="ru-RU" sz="1600" b="1" dirty="0">
                <a:latin typeface="+mj-lt"/>
              </a:rPr>
              <a:t>за 3 рабочих дня </a:t>
            </a:r>
            <a:r>
              <a:rPr lang="ru-RU" sz="1600" dirty="0">
                <a:latin typeface="+mj-lt"/>
              </a:rPr>
              <a:t>до даты исполнения, указанной в поручении (документе), если иной срок не установлен Губернатором области;</a:t>
            </a:r>
          </a:p>
          <a:p>
            <a:pPr marL="380962" indent="-380962" algn="just">
              <a:buFont typeface="Wingdings" panose="05000000000000000000" pitchFamily="2" charset="2"/>
              <a:buChar char="v"/>
            </a:pPr>
            <a:endParaRPr lang="ru-RU" sz="1600" dirty="0">
              <a:latin typeface="+mj-lt"/>
            </a:endParaRPr>
          </a:p>
          <a:p>
            <a:pPr marL="380962" indent="-380962" algn="just">
              <a:buFont typeface="Wingdings" panose="05000000000000000000" pitchFamily="2" charset="2"/>
              <a:buChar char="v"/>
            </a:pPr>
            <a:r>
              <a:rPr lang="ru-RU" sz="1600" u="sng" dirty="0">
                <a:latin typeface="+mj-lt"/>
              </a:rPr>
              <a:t>по </a:t>
            </a:r>
            <a:r>
              <a:rPr lang="ru-RU" sz="1600" b="1" u="sng" dirty="0">
                <a:latin typeface="+mj-lt"/>
              </a:rPr>
              <a:t>поручениям </a:t>
            </a:r>
            <a:r>
              <a:rPr lang="ru-RU" sz="1600" u="sng" dirty="0">
                <a:latin typeface="+mj-lt"/>
              </a:rPr>
              <a:t>в случае если </a:t>
            </a:r>
            <a:r>
              <a:rPr lang="ru-RU" sz="1600" b="1" u="sng" dirty="0">
                <a:latin typeface="+mj-lt"/>
              </a:rPr>
              <a:t>высшее должностное лицо субъекта РФ</a:t>
            </a:r>
            <a:r>
              <a:rPr lang="ru-RU" sz="1600" u="sng" dirty="0">
                <a:latin typeface="+mj-lt"/>
              </a:rPr>
              <a:t>, </a:t>
            </a:r>
            <a:r>
              <a:rPr lang="ru-RU" sz="1600" dirty="0">
                <a:latin typeface="+mj-lt"/>
              </a:rPr>
              <a:t>высший исполнительный орган государственной власти субъекта РФ либо органы исполнительной власти субъектов РФ указаны </a:t>
            </a:r>
            <a:r>
              <a:rPr lang="ru-RU" sz="1600" b="1" u="sng" dirty="0">
                <a:latin typeface="+mj-lt"/>
              </a:rPr>
              <a:t>соисполнителями</a:t>
            </a:r>
            <a:r>
              <a:rPr lang="ru-RU" sz="1600" u="sng" dirty="0">
                <a:latin typeface="+mj-lt"/>
              </a:rPr>
              <a:t>, - </a:t>
            </a:r>
            <a:r>
              <a:rPr lang="ru-RU" sz="1600" b="1" u="sng" dirty="0">
                <a:latin typeface="+mj-lt"/>
              </a:rPr>
              <a:t>не позднее чем за 3 рабочих дня до истечения первой половины установленного срока.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99902" y="1979637"/>
            <a:ext cx="5760186" cy="45000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По поручениям Губернатора области, находящимся на </a:t>
            </a:r>
            <a:r>
              <a:rPr lang="ru-RU" sz="1600" b="1" dirty="0">
                <a:latin typeface="+mj-lt"/>
              </a:rPr>
              <a:t>периодическом контроле, </a:t>
            </a:r>
            <a:r>
              <a:rPr lang="ru-RU" sz="1600" dirty="0">
                <a:latin typeface="+mj-lt"/>
              </a:rPr>
              <a:t>информация на имя Губернатора области о ходе исполнения поручения направляется в ДКиДО и руководитель департамента принимает одно из следующих решений:</a:t>
            </a:r>
          </a:p>
          <a:p>
            <a:pPr algn="ctr"/>
            <a:endParaRPr lang="ru-RU" sz="1600" dirty="0">
              <a:latin typeface="+mj-lt"/>
            </a:endParaRPr>
          </a:p>
          <a:p>
            <a:pPr indent="357682" algn="just"/>
            <a:r>
              <a:rPr lang="ru-RU" sz="1600" b="1" dirty="0">
                <a:latin typeface="+mj-lt"/>
              </a:rPr>
              <a:t>1) </a:t>
            </a:r>
            <a:r>
              <a:rPr lang="ru-RU" sz="1600" dirty="0">
                <a:latin typeface="+mj-lt"/>
              </a:rPr>
              <a:t>о подготовке </a:t>
            </a:r>
            <a:r>
              <a:rPr lang="ru-RU" sz="1600" b="1" dirty="0">
                <a:latin typeface="+mj-lt"/>
              </a:rPr>
              <a:t>заключения</a:t>
            </a:r>
            <a:r>
              <a:rPr lang="ru-RU" sz="1600" dirty="0">
                <a:latin typeface="+mj-lt"/>
              </a:rPr>
              <a:t> Губернатору области в случаях, если:</a:t>
            </a:r>
          </a:p>
          <a:p>
            <a:pPr algn="just">
              <a:tabLst>
                <a:tab pos="596840" algn="l"/>
              </a:tabLst>
            </a:pPr>
            <a:r>
              <a:rPr lang="ru-RU" sz="1600" dirty="0">
                <a:latin typeface="+mj-lt"/>
              </a:rPr>
              <a:t>       в информации содержатся факты и обстоятельства, препятствующие исполнению поручения либо исполнению поручения в установленный срок;</a:t>
            </a:r>
          </a:p>
          <a:p>
            <a:pPr algn="just"/>
            <a:r>
              <a:rPr lang="ru-RU" sz="1600" dirty="0">
                <a:latin typeface="+mj-lt"/>
              </a:rPr>
              <a:t>       информация относится к социально значимым вопросам, актуальность которых определяется поручениями Губернатора  области, данными им на заседаниях Правительства области, оперативных или аппаратных совещаниях;</a:t>
            </a:r>
          </a:p>
          <a:p>
            <a:pPr indent="357682" algn="just"/>
            <a:r>
              <a:rPr lang="ru-RU" sz="1600" b="1" dirty="0">
                <a:latin typeface="+mj-lt"/>
              </a:rPr>
              <a:t>2) </a:t>
            </a:r>
            <a:r>
              <a:rPr lang="ru-RU" sz="1600" dirty="0">
                <a:latin typeface="+mj-lt"/>
              </a:rPr>
              <a:t>о </a:t>
            </a:r>
            <a:r>
              <a:rPr lang="ru-RU" sz="1600" b="1" dirty="0">
                <a:latin typeface="+mj-lt"/>
              </a:rPr>
              <a:t>корректировке</a:t>
            </a:r>
            <a:r>
              <a:rPr lang="ru-RU" sz="1600" dirty="0">
                <a:latin typeface="+mj-lt"/>
              </a:rPr>
              <a:t> срока исполнения поручения с внесением соответствующей отметки в РКК.</a:t>
            </a:r>
          </a:p>
          <a:p>
            <a:pPr algn="just"/>
            <a:endParaRPr lang="ru-RU" sz="2000" dirty="0">
              <a:latin typeface="+mj-lt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3050890" y="1253182"/>
            <a:ext cx="540965" cy="576019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9815986" y="1289069"/>
            <a:ext cx="528017" cy="576019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571385" y="1293136"/>
            <a:ext cx="360040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397" y="971525"/>
            <a:ext cx="11054215" cy="80630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корректировка срока исполнения поручений </a:t>
            </a:r>
            <a:br>
              <a:rPr lang="ru-RU" sz="2400" b="1" dirty="0"/>
            </a:br>
            <a:r>
              <a:rPr lang="ru-RU" sz="2400" b="1" dirty="0"/>
              <a:t>в рамках упреждающего, периодического контроля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63698" y="5467737"/>
            <a:ext cx="246266" cy="733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0" tIns="60955" rIns="121910" bIns="60955" numCol="1" anchor="ctr" anchorCtr="0" compatLnSpc="1">
            <a:prstTxWarp prst="textNoShape">
              <a:avLst/>
            </a:prstTxWarp>
            <a:spAutoFit/>
          </a:bodyPr>
          <a:lstStyle/>
          <a:p>
            <a:pPr defTabSz="598957"/>
            <a:r>
              <a:rPr lang="ru-RU" altLang="ru-RU" sz="1866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66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5397" y="2987749"/>
            <a:ext cx="11174491" cy="1867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ru-RU" sz="1600" dirty="0"/>
          </a:p>
          <a:p>
            <a:pPr marL="380962" indent="-380962" algn="ctr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+mj-lt"/>
              </a:rPr>
              <a:t>Срок </a:t>
            </a:r>
            <a:r>
              <a:rPr lang="ru-RU" b="1" dirty="0">
                <a:latin typeface="+mj-lt"/>
              </a:rPr>
              <a:t>исполнения поручения </a:t>
            </a:r>
            <a:r>
              <a:rPr lang="ru-RU" dirty="0">
                <a:latin typeface="+mj-lt"/>
              </a:rPr>
              <a:t>в рамках </a:t>
            </a:r>
            <a:r>
              <a:rPr lang="ru-RU" b="1" dirty="0">
                <a:latin typeface="+mj-lt"/>
              </a:rPr>
              <a:t>упреждающего</a:t>
            </a:r>
            <a:r>
              <a:rPr lang="ru-RU" dirty="0">
                <a:latin typeface="+mj-lt"/>
              </a:rPr>
              <a:t> контроля, в рамках </a:t>
            </a:r>
            <a:r>
              <a:rPr lang="ru-RU" b="1" dirty="0">
                <a:latin typeface="+mj-lt"/>
              </a:rPr>
              <a:t>периодического </a:t>
            </a:r>
            <a:r>
              <a:rPr lang="ru-RU" dirty="0">
                <a:latin typeface="+mj-lt"/>
              </a:rPr>
              <a:t>контроля, осуществляемого по </a:t>
            </a:r>
            <a:r>
              <a:rPr lang="ru-RU" u="sng" dirty="0">
                <a:latin typeface="+mj-lt"/>
              </a:rPr>
              <a:t>поручениям, данным по входящим документам, содержащим указание на периодичность (сроки) предоставления информации, либо на основании документа, содержащего уточненные (измененные) сроки исполнения </a:t>
            </a:r>
            <a:r>
              <a:rPr lang="ru-RU" dirty="0">
                <a:latin typeface="+mj-lt"/>
              </a:rPr>
              <a:t>находящегося на контроле поручения, </a:t>
            </a:r>
            <a:r>
              <a:rPr lang="ru-RU" b="1" dirty="0">
                <a:latin typeface="+mj-lt"/>
              </a:rPr>
              <a:t>корректируется </a:t>
            </a:r>
            <a:r>
              <a:rPr lang="ru-RU" dirty="0">
                <a:latin typeface="+mj-lt"/>
              </a:rPr>
              <a:t>сотрудником </a:t>
            </a:r>
            <a:r>
              <a:rPr lang="ru-RU" dirty="0" smtClean="0">
                <a:latin typeface="+mj-lt"/>
              </a:rPr>
              <a:t>департамента, </a:t>
            </a:r>
            <a:r>
              <a:rPr lang="ru-RU" dirty="0">
                <a:latin typeface="+mj-lt"/>
              </a:rPr>
              <a:t>к должностным обязанностям которого отнесено осуществление контроля исполнения поручений</a:t>
            </a:r>
            <a:r>
              <a:rPr lang="ru-RU" dirty="0" smtClean="0">
                <a:latin typeface="+mj-lt"/>
              </a:rPr>
              <a:t>. </a:t>
            </a:r>
            <a:endParaRPr lang="ru-RU" dirty="0">
              <a:latin typeface="+mj-lt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215831" y="2123653"/>
            <a:ext cx="672022" cy="62421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51935" y="2079018"/>
            <a:ext cx="432048" cy="607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2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3183" y="499798"/>
            <a:ext cx="12623347" cy="864028"/>
          </a:xfrm>
        </p:spPr>
        <p:txBody>
          <a:bodyPr/>
          <a:lstStyle/>
          <a:p>
            <a:pPr algn="ctr"/>
            <a:r>
              <a:rPr lang="ru-RU" sz="2400" dirty="0"/>
              <a:t>Отдельные нормы из Положения </a:t>
            </a:r>
            <a:br>
              <a:rPr lang="ru-RU" sz="2400" dirty="0"/>
            </a:br>
            <a:r>
              <a:rPr lang="ru-RU" sz="2400" dirty="0"/>
              <a:t>о проведении проверок организации контроля, исполнения поручений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95502" y="5219997"/>
            <a:ext cx="11311028" cy="8652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latin typeface="+mj-lt"/>
              </a:rPr>
              <a:t>Руководитель структурного подразделения администрации, исполнительного органа государственной власти, в котором проводилась проверка, </a:t>
            </a:r>
            <a:r>
              <a:rPr lang="ru-RU" b="1" dirty="0">
                <a:latin typeface="+mj-lt"/>
              </a:rPr>
              <a:t>в течение трех месяцев </a:t>
            </a:r>
            <a:r>
              <a:rPr lang="ru-RU" dirty="0">
                <a:latin typeface="+mj-lt"/>
              </a:rPr>
              <a:t>со дня получения акта проверки </a:t>
            </a:r>
            <a:r>
              <a:rPr lang="ru-RU" b="1" dirty="0">
                <a:latin typeface="+mj-lt"/>
              </a:rPr>
              <a:t>направляет</a:t>
            </a:r>
            <a:r>
              <a:rPr lang="ru-RU" dirty="0">
                <a:latin typeface="+mj-lt"/>
              </a:rPr>
              <a:t> в ДКиДО </a:t>
            </a:r>
            <a:r>
              <a:rPr lang="ru-RU" b="1" dirty="0">
                <a:latin typeface="+mj-lt"/>
              </a:rPr>
              <a:t>информацию о мерах, принятых по устранению замечаний, указанных в акте проверке </a:t>
            </a:r>
            <a:r>
              <a:rPr lang="ru-RU" dirty="0">
                <a:latin typeface="+mj-lt"/>
              </a:rPr>
              <a:t>(пункт 17).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2753" y="1810765"/>
            <a:ext cx="12383340" cy="8652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+mj-lt"/>
              </a:rPr>
              <a:t>Плановая проверка проводится в соответствии с </a:t>
            </a:r>
            <a:r>
              <a:rPr lang="ru-RU" b="1" dirty="0">
                <a:latin typeface="+mj-lt"/>
              </a:rPr>
              <a:t>планом проведения проверок </a:t>
            </a:r>
            <a:r>
              <a:rPr lang="ru-RU" dirty="0">
                <a:latin typeface="+mj-lt"/>
              </a:rPr>
              <a:t>организации контроля, исполнения поручений, </a:t>
            </a:r>
            <a:r>
              <a:rPr lang="ru-RU" b="1" dirty="0">
                <a:latin typeface="+mj-lt"/>
              </a:rPr>
              <a:t>ежегодно утверждаемым приказом администрации Губернатора Новосибирской области и Правительства Новосибирской области </a:t>
            </a:r>
            <a:r>
              <a:rPr lang="ru-RU" dirty="0">
                <a:latin typeface="+mj-lt"/>
              </a:rPr>
              <a:t>(пункт 4).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1041" y="3257746"/>
            <a:ext cx="12000390" cy="13805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atin typeface="+mj-lt"/>
              </a:rPr>
              <a:t>Результаты проверки оформляются актом </a:t>
            </a:r>
            <a:r>
              <a:rPr lang="ru-RU" dirty="0">
                <a:latin typeface="+mj-lt"/>
              </a:rPr>
              <a:t>проверки в течение 10 рабочих дней после дня окончания проверки. В акте проверки указываются: место и дата составления акта; предмет проверки; состав группы проверки либо должностное лицо, единолично проводящее проверку;</a:t>
            </a:r>
          </a:p>
          <a:p>
            <a:r>
              <a:rPr lang="ru-RU" dirty="0">
                <a:latin typeface="+mj-lt"/>
              </a:rPr>
              <a:t>сроки проведения, вид и форма проверки; основание проверки; обстоятельства и факты, установленные в ходе проверки; </a:t>
            </a:r>
            <a:r>
              <a:rPr lang="ru-RU" b="1" dirty="0">
                <a:latin typeface="+mj-lt"/>
              </a:rPr>
              <a:t>выводы, рекомендации по результатам проверки </a:t>
            </a:r>
            <a:r>
              <a:rPr lang="ru-RU" dirty="0">
                <a:latin typeface="+mj-lt"/>
              </a:rPr>
              <a:t>(пункт 13).</a:t>
            </a:r>
          </a:p>
        </p:txBody>
      </p:sp>
    </p:spTree>
    <p:extLst>
      <p:ext uri="{BB962C8B-B14F-4D97-AF65-F5344CB8AC3E}">
        <p14:creationId xmlns:p14="http://schemas.microsoft.com/office/powerpoint/2010/main" val="204143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2239</TotalTime>
  <Words>1300</Words>
  <Application>Microsoft Office PowerPoint</Application>
  <PresentationFormat>Произвольный</PresentationFormat>
  <Paragraphs>79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Microsoft YaHei</vt:lpstr>
      <vt:lpstr>Arial</vt:lpstr>
      <vt:lpstr>Arial Unicode MS</vt:lpstr>
      <vt:lpstr>Franklin Gothic Book</vt:lpstr>
      <vt:lpstr>Franklin Gothic Medium</vt:lpstr>
      <vt:lpstr>Times New Roman</vt:lpstr>
      <vt:lpstr>Tunga</vt:lpstr>
      <vt:lpstr>Wingdings</vt:lpstr>
      <vt:lpstr>Углы</vt:lpstr>
      <vt:lpstr>Об изменениях, внесенных в положение о контроле, утвержденное постановлением Губернатора Новосибирской области  от 26.09.2016 № 199</vt:lpstr>
      <vt:lpstr> Нормативное правовое регулирование  вопросов организации контроля и исполнения поручений  </vt:lpstr>
      <vt:lpstr>Поручения, подлежащие контролю</vt:lpstr>
      <vt:lpstr>КРИТЕРИИ документа, подлежащего постановке на «Контроль второго уровня»</vt:lpstr>
      <vt:lpstr>Полномочия  ответственного исполнителя, соисполнителя, исполнителя</vt:lpstr>
      <vt:lpstr>отдельные положения,  регулирующие определение сроков исполнения поручений </vt:lpstr>
      <vt:lpstr>Отчетная дата и корректировка срока исполнения поручений  в рамках упреждающего контроля, периодического контроля</vt:lpstr>
      <vt:lpstr>корректировка срока исполнения поручений  в рамках упреждающего, периодического контроля</vt:lpstr>
      <vt:lpstr>Отдельные нормы из Положения  о проведении проверок организации контроля, исполнения поручений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инфографику и визуализацию данных</dc:title>
  <dc:creator>Пользователь</dc:creator>
  <cp:lastModifiedBy>Осокин Александр Валерьевич</cp:lastModifiedBy>
  <cp:revision>182</cp:revision>
  <cp:lastPrinted>2021-06-10T08:36:43Z</cp:lastPrinted>
  <dcterms:created xsi:type="dcterms:W3CDTF">2011-10-27T23:46:51Z</dcterms:created>
  <dcterms:modified xsi:type="dcterms:W3CDTF">2021-06-23T02:04:36Z</dcterms:modified>
</cp:coreProperties>
</file>