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2" r:id="rId1"/>
  </p:sldMasterIdLst>
  <p:notesMasterIdLst>
    <p:notesMasterId r:id="rId13"/>
  </p:notesMasterIdLst>
  <p:sldIdLst>
    <p:sldId id="360" r:id="rId2"/>
    <p:sldId id="344" r:id="rId3"/>
    <p:sldId id="312" r:id="rId4"/>
    <p:sldId id="349" r:id="rId5"/>
    <p:sldId id="314" r:id="rId6"/>
    <p:sldId id="361" r:id="rId7"/>
    <p:sldId id="350" r:id="rId8"/>
    <p:sldId id="352" r:id="rId9"/>
    <p:sldId id="348" r:id="rId10"/>
    <p:sldId id="353" r:id="rId11"/>
    <p:sldId id="356" r:id="rId12"/>
  </p:sldIdLst>
  <p:sldSz cx="9144000" cy="5143500" type="screen16x9"/>
  <p:notesSz cx="6797675" cy="9928225"/>
  <p:defaultTextStyle>
    <a:defPPr>
      <a:defRPr lang="en-GB"/>
    </a:defPPr>
    <a:lvl1pPr algn="l" defTabSz="363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601715" indent="-231429" algn="l" defTabSz="363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925716" indent="-185143" algn="l" defTabSz="363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296002" indent="-185143" algn="l" defTabSz="363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1666288" indent="-185143" algn="l" defTabSz="363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1851431" algn="l" defTabSz="74057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221718" algn="l" defTabSz="74057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2592004" algn="l" defTabSz="74057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2962290" algn="l" defTabSz="74057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33CF5B-F71A-4E65-8AA5-C117A750182A}">
          <p14:sldIdLst>
            <p14:sldId id="360"/>
            <p14:sldId id="344"/>
            <p14:sldId id="312"/>
            <p14:sldId id="349"/>
            <p14:sldId id="314"/>
            <p14:sldId id="361"/>
            <p14:sldId id="350"/>
            <p14:sldId id="352"/>
            <p14:sldId id="348"/>
            <p14:sldId id="353"/>
            <p14:sldId id="3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470">
          <p15:clr>
            <a:srgbClr val="A4A3A4"/>
          </p15:clr>
        </p15:guide>
        <p15:guide id="4" pos="26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674">
          <p15:clr>
            <a:srgbClr val="A4A3A4"/>
          </p15:clr>
        </p15:guide>
        <p15:guide id="4" pos="19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24" autoAdjust="0"/>
  </p:normalViewPr>
  <p:slideViewPr>
    <p:cSldViewPr>
      <p:cViewPr varScale="1">
        <p:scale>
          <a:sx n="96" d="100"/>
          <a:sy n="96" d="100"/>
        </p:scale>
        <p:origin x="816" y="84"/>
      </p:cViewPr>
      <p:guideLst>
        <p:guide orient="horz" pos="2160"/>
        <p:guide pos="2880"/>
        <p:guide orient="horz" pos="1470"/>
        <p:guide pos="2612"/>
      </p:guideLst>
    </p:cSldViewPr>
  </p:slideViewPr>
  <p:outlineViewPr>
    <p:cViewPr varScale="1">
      <p:scale>
        <a:sx n="170" d="200"/>
        <a:sy n="170" d="200"/>
      </p:scale>
      <p:origin x="11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488" y="754063"/>
            <a:ext cx="6613525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82" y="4715724"/>
            <a:ext cx="5437284" cy="446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49180" cy="49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7068" y="0"/>
            <a:ext cx="2949180" cy="49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431445"/>
            <a:ext cx="2949180" cy="49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47068" y="9431445"/>
            <a:ext cx="2949180" cy="49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F591AD6D-0AB6-45B2-829C-D11B3A7002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3441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63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601715" indent="-231429" algn="l" defTabSz="363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925716" indent="-185143" algn="l" defTabSz="363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296002" indent="-185143" algn="l" defTabSz="363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1666288" indent="-185143" algn="l" defTabSz="363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0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1851431" algn="l" defTabSz="74057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21718" algn="l" defTabSz="74057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92004" algn="l" defTabSz="74057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62290" algn="l" defTabSz="74057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54063"/>
            <a:ext cx="6613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6822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1985963"/>
            <a:ext cx="3571875" cy="315753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693"/>
            <a:ext cx="9146380" cy="5144194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3" y="1297802"/>
            <a:ext cx="5648623" cy="903229"/>
          </a:xfrm>
        </p:spPr>
        <p:txBody>
          <a:bodyPr bIns="8163" anchor="b"/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8" y="1853195"/>
            <a:ext cx="6511131" cy="246944"/>
          </a:xfrm>
        </p:spPr>
        <p:txBody>
          <a:bodyPr tIns="8163">
            <a:normAutofit/>
          </a:bodyPr>
          <a:lstStyle>
            <a:lvl1pPr marL="0" indent="0" algn="l">
              <a:buNone/>
              <a:defRPr kumimoji="0" lang="en-US" sz="1200" b="0" i="0" u="none" strike="noStrike" kern="1200" cap="all" spc="357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08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8163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05979"/>
            <a:ext cx="2057400" cy="350877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350877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693"/>
            <a:ext cx="9146380" cy="5144194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1985963"/>
            <a:ext cx="3571875" cy="3157537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295053"/>
            <a:ext cx="5650992" cy="905632"/>
          </a:xfrm>
        </p:spPr>
        <p:txBody>
          <a:bodyPr bIns="8163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1633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1851228"/>
            <a:ext cx="6510528" cy="246888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200" b="0" i="0" u="none" strike="noStrike" kern="1200" cap="all" spc="357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081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2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6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3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89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1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3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8163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822960"/>
            <a:ext cx="3200400" cy="278434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822960"/>
            <a:ext cx="3200400" cy="278434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822960"/>
            <a:ext cx="3200400" cy="41148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200" b="0" kern="1200" cap="all" spc="357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08167" indent="0">
              <a:buNone/>
              <a:defRPr sz="1800" b="1"/>
            </a:lvl2pPr>
            <a:lvl3pPr marL="816333" indent="0">
              <a:buNone/>
              <a:defRPr sz="1600" b="1"/>
            </a:lvl3pPr>
            <a:lvl4pPr marL="1224500" indent="0">
              <a:buNone/>
              <a:defRPr sz="1500" b="1"/>
            </a:lvl4pPr>
            <a:lvl5pPr marL="1632666" indent="0">
              <a:buNone/>
              <a:defRPr sz="1500" b="1"/>
            </a:lvl5pPr>
            <a:lvl6pPr marL="2040833" indent="0">
              <a:buNone/>
              <a:defRPr sz="1500" b="1"/>
            </a:lvl6pPr>
            <a:lvl7pPr marL="2448999" indent="0">
              <a:buNone/>
              <a:defRPr sz="1500" b="1"/>
            </a:lvl7pPr>
            <a:lvl8pPr marL="2857166" indent="0">
              <a:buNone/>
              <a:defRPr sz="1500" b="1"/>
            </a:lvl8pPr>
            <a:lvl9pPr marL="3265332" indent="0">
              <a:buNone/>
              <a:defRPr sz="1500" b="1"/>
            </a:lvl9pPr>
          </a:lstStyle>
          <a:p>
            <a:pPr marL="0" lvl="0" indent="0" algn="l" defTabSz="81633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1" y="1276386"/>
            <a:ext cx="3200400" cy="233172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822960"/>
            <a:ext cx="3200400" cy="41148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200" b="0" kern="1200" cap="all" spc="357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08167" indent="0">
              <a:buNone/>
              <a:defRPr sz="1800" b="1"/>
            </a:lvl2pPr>
            <a:lvl3pPr marL="816333" indent="0">
              <a:buNone/>
              <a:defRPr sz="1600" b="1"/>
            </a:lvl3pPr>
            <a:lvl4pPr marL="1224500" indent="0">
              <a:buNone/>
              <a:defRPr sz="1500" b="1"/>
            </a:lvl4pPr>
            <a:lvl5pPr marL="1632666" indent="0">
              <a:buNone/>
              <a:defRPr sz="1500" b="1"/>
            </a:lvl5pPr>
            <a:lvl6pPr marL="2040833" indent="0">
              <a:buNone/>
              <a:defRPr sz="1500" b="1"/>
            </a:lvl6pPr>
            <a:lvl7pPr marL="2448999" indent="0">
              <a:buNone/>
              <a:defRPr sz="1500" b="1"/>
            </a:lvl7pPr>
            <a:lvl8pPr marL="2857166" indent="0">
              <a:buNone/>
              <a:defRPr sz="1500" b="1"/>
            </a:lvl8pPr>
            <a:lvl9pPr marL="3265332" indent="0">
              <a:buNone/>
              <a:defRPr sz="1500" b="1"/>
            </a:lvl9pPr>
          </a:lstStyle>
          <a:p>
            <a:pPr marL="0" lvl="0" indent="0" algn="l" defTabSz="81633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276386"/>
            <a:ext cx="3200400" cy="233172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1985963"/>
            <a:ext cx="3571875" cy="315753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290639" y="-1290637"/>
            <a:ext cx="51435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marL="0" algn="ctr" defTabSz="816333" rtl="0" eaLnBrk="1" latinLnBrk="0" hangingPunct="1"/>
            <a:endParaRPr lang="en-US" sz="16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182077"/>
            <a:ext cx="5212080" cy="817071"/>
          </a:xfrm>
        </p:spPr>
        <p:txBody>
          <a:bodyPr bIns="0" anchor="b"/>
          <a:lstStyle>
            <a:lvl1pPr algn="l">
              <a:defRPr kumimoji="0" lang="en-US" sz="25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1633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3" y="1964185"/>
            <a:ext cx="3807779" cy="249351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1690039"/>
            <a:ext cx="5794760" cy="467485"/>
          </a:xfrm>
        </p:spPr>
        <p:txBody>
          <a:bodyPr>
            <a:normAutofit/>
          </a:bodyPr>
          <a:lstStyle>
            <a:lvl1pPr marL="0" indent="0">
              <a:buNone/>
              <a:defRPr lang="en-US" sz="1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08167" indent="0">
              <a:buNone/>
              <a:defRPr sz="1100"/>
            </a:lvl2pPr>
            <a:lvl3pPr marL="816333" indent="0">
              <a:buNone/>
              <a:defRPr sz="900"/>
            </a:lvl3pPr>
            <a:lvl4pPr marL="1224500" indent="0">
              <a:buNone/>
              <a:defRPr sz="800"/>
            </a:lvl4pPr>
            <a:lvl5pPr marL="1632666" indent="0">
              <a:buNone/>
              <a:defRPr sz="800"/>
            </a:lvl5pPr>
            <a:lvl6pPr marL="2040833" indent="0">
              <a:buNone/>
              <a:defRPr sz="800"/>
            </a:lvl6pPr>
            <a:lvl7pPr marL="2448999" indent="0">
              <a:buNone/>
              <a:defRPr sz="800"/>
            </a:lvl7pPr>
            <a:lvl8pPr marL="2857166" indent="0">
              <a:buNone/>
              <a:defRPr sz="800"/>
            </a:lvl8pPr>
            <a:lvl9pPr marL="3265332" indent="0">
              <a:buNone/>
              <a:defRPr sz="800"/>
            </a:lvl9pPr>
          </a:lstStyle>
          <a:p>
            <a:pPr marL="0" marR="0" lvl="0" indent="0" algn="l" defTabSz="816333" rtl="0" eaLnBrk="1" fontAlgn="auto" latinLnBrk="0" hangingPunct="1">
              <a:lnSpc>
                <a:spcPct val="100000"/>
              </a:lnSpc>
              <a:spcBef>
                <a:spcPts val="268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51435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63267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1985963"/>
            <a:ext cx="3571875" cy="3157537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3786188"/>
            <a:ext cx="3571875" cy="1357312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288126"/>
            <a:ext cx="5486400" cy="650583"/>
          </a:xfrm>
        </p:spPr>
        <p:txBody>
          <a:bodyPr anchor="b"/>
          <a:lstStyle>
            <a:lvl1pPr algn="l">
              <a:defRPr sz="25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0" y="1635397"/>
            <a:ext cx="6096545" cy="555498"/>
          </a:xfrm>
        </p:spPr>
        <p:txBody>
          <a:bodyPr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408167" indent="0">
              <a:buNone/>
              <a:defRPr sz="1100"/>
            </a:lvl2pPr>
            <a:lvl3pPr marL="816333" indent="0">
              <a:buNone/>
              <a:defRPr sz="900"/>
            </a:lvl3pPr>
            <a:lvl4pPr marL="1224500" indent="0">
              <a:buNone/>
              <a:defRPr sz="800"/>
            </a:lvl4pPr>
            <a:lvl5pPr marL="1632666" indent="0">
              <a:buNone/>
              <a:defRPr sz="800"/>
            </a:lvl5pPr>
            <a:lvl6pPr marL="2040833" indent="0">
              <a:buNone/>
              <a:defRPr sz="800"/>
            </a:lvl6pPr>
            <a:lvl7pPr marL="2448999" indent="0">
              <a:buNone/>
              <a:defRPr sz="800"/>
            </a:lvl7pPr>
            <a:lvl8pPr marL="2857166" indent="0">
              <a:buNone/>
              <a:defRPr sz="800"/>
            </a:lvl8pPr>
            <a:lvl9pPr marL="3265332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June 9, 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1" y="3787975"/>
            <a:ext cx="3574257" cy="1355526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3788470"/>
            <a:ext cx="9146380" cy="135503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3" tIns="40817" rIns="81633" bIns="40817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74320"/>
            <a:ext cx="7520940" cy="411480"/>
          </a:xfrm>
          <a:prstGeom prst="rect">
            <a:avLst/>
          </a:prstGeom>
        </p:spPr>
        <p:txBody>
          <a:bodyPr vert="horz" lIns="81633" tIns="40817" rIns="81633" bIns="40817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825472"/>
            <a:ext cx="7520940" cy="2684887"/>
          </a:xfrm>
          <a:prstGeom prst="rect">
            <a:avLst/>
          </a:prstGeom>
        </p:spPr>
        <p:txBody>
          <a:bodyPr vert="horz" lIns="81633" tIns="40817" rIns="81633" bIns="4081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9" y="4402836"/>
            <a:ext cx="2176272" cy="150876"/>
          </a:xfrm>
          <a:prstGeom prst="rect">
            <a:avLst/>
          </a:prstGeom>
        </p:spPr>
        <p:txBody>
          <a:bodyPr vert="horz" lIns="81633" tIns="40817" rIns="81633" bIns="40817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June 9,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5" y="4713842"/>
            <a:ext cx="4724400" cy="205740"/>
          </a:xfrm>
          <a:prstGeom prst="rect">
            <a:avLst/>
          </a:prstGeom>
        </p:spPr>
        <p:txBody>
          <a:bodyPr vert="horz" lIns="81633" tIns="40817" rIns="81633" bIns="40817" rtlCol="0" anchor="ctr"/>
          <a:lstStyle>
            <a:lvl1pPr algn="r">
              <a:defRPr sz="900" cap="all" spc="178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4628117"/>
            <a:ext cx="502920" cy="37719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8163" tIns="8163" rIns="8163" bIns="8163" rtlCol="0" anchor="ctr">
            <a:norm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816333" rtl="0" eaLnBrk="1" latinLnBrk="0" hangingPunct="1">
        <a:spcBef>
          <a:spcPct val="0"/>
        </a:spcBef>
        <a:buNone/>
        <a:defRPr sz="25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25" indent="-306125" algn="l" defTabSz="816333" rtl="0" eaLnBrk="1" latinLnBrk="0" hangingPunct="1">
        <a:spcBef>
          <a:spcPts val="714"/>
        </a:spcBef>
        <a:buFont typeface="Arial" pitchFamily="34" charset="0"/>
        <a:buNone/>
        <a:defRPr sz="15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55103" indent="-155103" algn="l" defTabSz="816333" rtl="0" eaLnBrk="1" latinLnBrk="0" hangingPunct="1">
        <a:spcBef>
          <a:spcPts val="268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359187" indent="-146940" algn="l" defTabSz="816333" rtl="0" eaLnBrk="1" latinLnBrk="0" hangingPunct="1">
        <a:spcBef>
          <a:spcPts val="268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563270" indent="-146940" algn="l" defTabSz="816333" rtl="0" eaLnBrk="1" latinLnBrk="0" hangingPunct="1">
        <a:spcBef>
          <a:spcPts val="268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767354" indent="-155103" algn="l" defTabSz="816333" rtl="0" eaLnBrk="1" latinLnBrk="0" hangingPunct="1">
        <a:spcBef>
          <a:spcPts val="268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979600" indent="-155103" algn="l" defTabSz="816333" rtl="0" eaLnBrk="1" latinLnBrk="0" hangingPunct="1">
        <a:spcBef>
          <a:spcPts val="268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208173" indent="-146940" algn="l" defTabSz="816333" rtl="0" eaLnBrk="1" latinLnBrk="0" hangingPunct="1">
        <a:spcBef>
          <a:spcPts val="268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2257" indent="-146940" algn="l" defTabSz="816333" rtl="0" eaLnBrk="1" latinLnBrk="0" hangingPunct="1">
        <a:spcBef>
          <a:spcPts val="268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600013" indent="-146940" algn="l" defTabSz="816333" rtl="0" eaLnBrk="1" latinLnBrk="0" hangingPunct="1">
        <a:spcBef>
          <a:spcPts val="268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67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33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00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666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33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999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166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332" algn="l" defTabSz="8163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566240">
            <a:off x="1034398" y="1003880"/>
            <a:ext cx="5660107" cy="1433587"/>
          </a:xfrm>
        </p:spPr>
        <p:txBody>
          <a:bodyPr/>
          <a:lstStyle/>
          <a:p>
            <a:r>
              <a:rPr lang="ru-RU" sz="1600" dirty="0"/>
              <a:t>ПРАКТИКА ОРГАНИЗАЦИИ И ОСУЩЕСТВЛЕНИЯ КОНТРОЛЯ ИСПОЛНЕНИЯ ПОРУЧЕНИЙ В ГИС «СИСТЕМА ЭЛЕКТРОННОГО ДОКУМЕНТООБОРОТА  </a:t>
            </a:r>
            <a:r>
              <a:rPr lang="ru-RU" sz="1600" dirty="0" smtClean="0"/>
              <a:t>И </a:t>
            </a:r>
            <a:r>
              <a:rPr lang="ru-RU" sz="1600" dirty="0"/>
              <a:t>ДЕЛОПРОИЗВОДСТВА ПРАВИТЕЛЬСТВА НОВОСИБИРСКОЙ ОБЛАСТИ»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17286" y="4485107"/>
            <a:ext cx="5747715" cy="389611"/>
          </a:xfrm>
          <a:prstGeom prst="rect">
            <a:avLst/>
          </a:prstGeom>
          <a:noFill/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100" smtClean="0"/>
              <a:t>департамент </a:t>
            </a:r>
            <a:r>
              <a:rPr lang="ru-RU" sz="1100" dirty="0"/>
              <a:t>контроля и документационного обеспечения администрации Губернатора Новосибирской области и Правительства 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73938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500" b="1" dirty="0">
                <a:latin typeface="+mn-lt"/>
              </a:rPr>
              <a:t>Вариант  СОЗДАНИЯ ОТЧЕТА ОБ ИСПОЛНЕНИИ </a:t>
            </a:r>
          </a:p>
        </p:txBody>
      </p:sp>
      <p:sp>
        <p:nvSpPr>
          <p:cNvPr id="4" name="Стрелка влево 3"/>
          <p:cNvSpPr/>
          <p:nvPr/>
        </p:nvSpPr>
        <p:spPr>
          <a:xfrm>
            <a:off x="6084168" y="4172098"/>
            <a:ext cx="2520280" cy="465289"/>
          </a:xfrm>
          <a:prstGeom prst="lef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РЕЗУЛЬТАТ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195736" y="4208770"/>
            <a:ext cx="1045080" cy="1959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46167"/>
            <a:ext cx="5976664" cy="299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14" y="705156"/>
            <a:ext cx="7297510" cy="316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1907704" y="4083918"/>
            <a:ext cx="2088232" cy="5534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1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6"/>
          <p:cNvPicPr>
            <a:picLocks noChangeAspect="1"/>
          </p:cNvPicPr>
          <p:nvPr/>
        </p:nvPicPr>
        <p:blipFill rotWithShape="1">
          <a:blip r:embed="rId2"/>
          <a:srcRect r="42478" b="4605"/>
          <a:stretch/>
        </p:blipFill>
        <p:spPr bwMode="auto">
          <a:xfrm>
            <a:off x="454866" y="2221666"/>
            <a:ext cx="3268997" cy="2702480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212;p3"/>
          <p:cNvSpPr txBox="1"/>
          <p:nvPr/>
        </p:nvSpPr>
        <p:spPr>
          <a:xfrm>
            <a:off x="782962" y="269067"/>
            <a:ext cx="8298157" cy="34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B4C"/>
                </a:solidFill>
                <a:latin typeface="+mn-lt"/>
                <a:cs typeface="Tahoma" pitchFamily="34" charset="0"/>
              </a:rPr>
              <a:t>ФОРМИРОВАНИЕ АНАЛИТИЧЕСКИХ ОТЧЕТОВ</a:t>
            </a:r>
            <a:endParaRPr lang="ru-RU" b="1" dirty="0">
              <a:solidFill>
                <a:srgbClr val="002B4C"/>
              </a:solidFill>
              <a:latin typeface="+mn-lt"/>
              <a:cs typeface="Tahoma" pitchFamily="34" charset="0"/>
            </a:endParaRPr>
          </a:p>
        </p:txBody>
      </p:sp>
      <p:pic>
        <p:nvPicPr>
          <p:cNvPr id="10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7692" r="23236" b="68076"/>
          <a:stretch/>
        </p:blipFill>
        <p:spPr>
          <a:xfrm>
            <a:off x="2915817" y="555526"/>
            <a:ext cx="5577493" cy="95567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Объект 6"/>
          <p:cNvPicPr>
            <a:picLocks noChangeAspect="1"/>
          </p:cNvPicPr>
          <p:nvPr/>
        </p:nvPicPr>
        <p:blipFill rotWithShape="1">
          <a:blip r:embed="rId3"/>
          <a:srcRect l="35384" t="41830" r="35557" b="4637"/>
          <a:stretch/>
        </p:blipFill>
        <p:spPr bwMode="auto">
          <a:xfrm>
            <a:off x="2771801" y="987573"/>
            <a:ext cx="2160240" cy="2160239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Объект 6"/>
          <p:cNvPicPr>
            <a:picLocks noChangeAspect="1"/>
          </p:cNvPicPr>
          <p:nvPr/>
        </p:nvPicPr>
        <p:blipFill rotWithShape="1">
          <a:blip r:embed="rId4"/>
          <a:srcRect l="36683" t="35310" r="36672" b="32844"/>
          <a:stretch/>
        </p:blipFill>
        <p:spPr bwMode="auto">
          <a:xfrm>
            <a:off x="5220073" y="987573"/>
            <a:ext cx="3600400" cy="2160239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800" y="3387398"/>
            <a:ext cx="6163345" cy="137925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54865" y="627534"/>
            <a:ext cx="2279596" cy="56457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ru-RU" sz="1100" dirty="0">
                <a:solidFill>
                  <a:srgbClr val="002B4C"/>
                </a:solidFill>
                <a:cs typeface="Arial" panose="020B0604020202020204" pitchFamily="34" charset="0"/>
              </a:rPr>
              <a:t>Возможности СЭДД в части формирования отчета </a:t>
            </a:r>
            <a:endParaRPr lang="en-US" sz="1100" dirty="0">
              <a:solidFill>
                <a:srgbClr val="002B4C"/>
              </a:solidFill>
              <a:cs typeface="Arial" panose="020B0604020202020204" pitchFamily="34" charset="0"/>
            </a:endParaRPr>
          </a:p>
          <a:p>
            <a:pPr algn="ctr"/>
            <a:r>
              <a:rPr lang="ru-RU" sz="1100" dirty="0">
                <a:solidFill>
                  <a:srgbClr val="002B4C"/>
                </a:solidFill>
                <a:cs typeface="Arial" panose="020B0604020202020204" pitchFamily="34" charset="0"/>
              </a:rPr>
              <a:t>в </a:t>
            </a:r>
            <a:r>
              <a:rPr lang="ru-RU" sz="1100" dirty="0" err="1">
                <a:solidFill>
                  <a:srgbClr val="002B4C"/>
                </a:solidFill>
                <a:cs typeface="Arial" panose="020B0604020202020204" pitchFamily="34" charset="0"/>
              </a:rPr>
              <a:t>Microsoft</a:t>
            </a:r>
            <a:r>
              <a:rPr lang="ru-RU" sz="1100" dirty="0">
                <a:solidFill>
                  <a:srgbClr val="002B4C"/>
                </a:solidFill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srgbClr val="002B4C"/>
                </a:solidFill>
                <a:cs typeface="Arial" panose="020B0604020202020204" pitchFamily="34" charset="0"/>
              </a:rPr>
              <a:t>Excel</a:t>
            </a:r>
            <a:endParaRPr lang="ru-RU" sz="1100" dirty="0">
              <a:solidFill>
                <a:srgbClr val="002B4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617" y="1385138"/>
            <a:ext cx="957789" cy="502356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5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Шестиугольник 81"/>
          <p:cNvSpPr/>
          <p:nvPr/>
        </p:nvSpPr>
        <p:spPr>
          <a:xfrm rot="10800000">
            <a:off x="260677" y="2608809"/>
            <a:ext cx="1241400" cy="727962"/>
          </a:xfrm>
          <a:prstGeom prst="hexago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ru-RU">
              <a:solidFill>
                <a:srgbClr val="002B4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8567" y="271694"/>
            <a:ext cx="8244000" cy="86522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ru-RU" b="1" dirty="0" smtClean="0">
                <a:solidFill>
                  <a:srgbClr val="002B4C"/>
                </a:solidFill>
                <a:latin typeface="+mn-lt"/>
                <a:ea typeface="+mj-ea"/>
                <a:cs typeface="Tahoma" pitchFamily="34" charset="0"/>
              </a:rPr>
              <a:t>МЕХАНИЗМ КОНТРОЛЯ ИСПОЛНЕНИЯ ПОРУЧЕНИЯ ВСЕМИ УЧАСТНИКАМИ </a:t>
            </a:r>
            <a:r>
              <a:rPr lang="ru-RU" sz="1600" b="1" dirty="0" smtClean="0">
                <a:solidFill>
                  <a:srgbClr val="002B4C"/>
                </a:solidFill>
                <a:latin typeface="+mn-lt"/>
                <a:ea typeface="+mj-ea"/>
                <a:cs typeface="Tahoma" pitchFamily="34" charset="0"/>
              </a:rPr>
              <a:t>ПРОЦЕССА</a:t>
            </a:r>
            <a:r>
              <a:rPr lang="ru-RU" b="1" dirty="0" smtClean="0">
                <a:solidFill>
                  <a:srgbClr val="002B4C"/>
                </a:solidFill>
                <a:latin typeface="+mn-lt"/>
                <a:ea typeface="+mj-ea"/>
                <a:cs typeface="Tahoma" pitchFamily="34" charset="0"/>
              </a:rPr>
              <a:t> ИСПОЛНЕНИЯ  (</a:t>
            </a:r>
            <a:r>
              <a:rPr lang="ru-RU" b="1" dirty="0">
                <a:solidFill>
                  <a:srgbClr val="002B4C"/>
                </a:solidFill>
                <a:latin typeface="+mn-lt"/>
                <a:ea typeface="+mj-ea"/>
                <a:cs typeface="Tahoma" pitchFamily="34" charset="0"/>
              </a:rPr>
              <a:t>жизненный цикл поручений в одном РКК)</a:t>
            </a:r>
          </a:p>
        </p:txBody>
      </p:sp>
      <p:pic>
        <p:nvPicPr>
          <p:cNvPr id="1026" name="Picture 2" descr="шестеренка png | PNGWi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012" r="50825"/>
          <a:stretch/>
        </p:blipFill>
        <p:spPr bwMode="auto">
          <a:xfrm>
            <a:off x="1850792" y="2109290"/>
            <a:ext cx="924759" cy="180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Левая фигурная скобка 56"/>
          <p:cNvSpPr/>
          <p:nvPr/>
        </p:nvSpPr>
        <p:spPr>
          <a:xfrm>
            <a:off x="4388202" y="1071176"/>
            <a:ext cx="386640" cy="3905331"/>
          </a:xfrm>
          <a:prstGeom prst="leftBrace">
            <a:avLst>
              <a:gd name="adj1" fmla="val 32086"/>
              <a:gd name="adj2" fmla="val 50124"/>
            </a:avLst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rtlCol="0" anchor="ctr"/>
          <a:lstStyle/>
          <a:p>
            <a:pPr algn="ctr"/>
            <a:endParaRPr lang="ru-RU"/>
          </a:p>
        </p:txBody>
      </p:sp>
      <p:sp>
        <p:nvSpPr>
          <p:cNvPr id="67" name="Google Shape;212;p3"/>
          <p:cNvSpPr txBox="1"/>
          <p:nvPr/>
        </p:nvSpPr>
        <p:spPr>
          <a:xfrm>
            <a:off x="4767953" y="884291"/>
            <a:ext cx="4088550" cy="34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just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tserrat"/>
                <a:ea typeface="Montserrat"/>
                <a:cs typeface="Montserrat"/>
              </a:rPr>
              <a:t>Внесение поручений (резолюций) </a:t>
            </a:r>
          </a:p>
        </p:txBody>
      </p:sp>
      <p:sp>
        <p:nvSpPr>
          <p:cNvPr id="68" name="Google Shape;212;p3"/>
          <p:cNvSpPr txBox="1"/>
          <p:nvPr/>
        </p:nvSpPr>
        <p:spPr>
          <a:xfrm>
            <a:off x="4819129" y="1242736"/>
            <a:ext cx="4143284" cy="34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just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Montserrat"/>
                <a:ea typeface="Montserrat"/>
                <a:cs typeface="Montserrat"/>
              </a:rPr>
              <a:t>Возможность</a:t>
            </a:r>
            <a:r>
              <a:rPr lang="ru-RU" sz="1000" dirty="0">
                <a:latin typeface="Montserrat"/>
                <a:ea typeface="Montserrat"/>
                <a:cs typeface="Montserrat"/>
              </a:rPr>
              <a:t> </a:t>
            </a:r>
            <a:r>
              <a:rPr lang="ru-RU" dirty="0" smtClean="0">
                <a:latin typeface="Montserrat"/>
                <a:ea typeface="Montserrat"/>
                <a:cs typeface="Montserrat"/>
              </a:rPr>
              <a:t>установления </a:t>
            </a:r>
            <a:r>
              <a:rPr lang="ru-RU" dirty="0">
                <a:latin typeface="Montserrat"/>
                <a:ea typeface="Montserrat"/>
                <a:cs typeface="Montserrat"/>
              </a:rPr>
              <a:t>контроля</a:t>
            </a:r>
          </a:p>
        </p:txBody>
      </p:sp>
      <p:sp>
        <p:nvSpPr>
          <p:cNvPr id="70" name="Google Shape;212;p3"/>
          <p:cNvSpPr txBox="1"/>
          <p:nvPr/>
        </p:nvSpPr>
        <p:spPr>
          <a:xfrm>
            <a:off x="4923171" y="2448942"/>
            <a:ext cx="3866564" cy="34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tserrat"/>
                <a:ea typeface="Montserrat"/>
                <a:cs typeface="Montserrat"/>
              </a:rPr>
              <a:t>Регулирование сроков</a:t>
            </a:r>
          </a:p>
        </p:txBody>
      </p:sp>
      <p:sp>
        <p:nvSpPr>
          <p:cNvPr id="71" name="Google Shape;212;p3"/>
          <p:cNvSpPr txBox="1"/>
          <p:nvPr/>
        </p:nvSpPr>
        <p:spPr>
          <a:xfrm>
            <a:off x="5029223" y="1577654"/>
            <a:ext cx="3654462" cy="34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tserrat"/>
                <a:ea typeface="Montserrat"/>
                <a:cs typeface="Montserrat"/>
              </a:rPr>
              <a:t>Установление сроков</a:t>
            </a:r>
          </a:p>
        </p:txBody>
      </p:sp>
      <p:sp>
        <p:nvSpPr>
          <p:cNvPr id="72" name="Google Shape;212;p3"/>
          <p:cNvSpPr txBox="1"/>
          <p:nvPr/>
        </p:nvSpPr>
        <p:spPr>
          <a:xfrm>
            <a:off x="4767954" y="1998958"/>
            <a:ext cx="4245636" cy="493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tserrat"/>
                <a:ea typeface="Montserrat"/>
                <a:cs typeface="Montserrat"/>
              </a:rPr>
              <a:t>Применение упреждающего контроля</a:t>
            </a:r>
          </a:p>
          <a:p>
            <a:pPr algn="just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latin typeface="Montserrat"/>
              <a:ea typeface="Montserrat"/>
              <a:cs typeface="Montserrat"/>
            </a:endParaRPr>
          </a:p>
        </p:txBody>
      </p:sp>
      <p:sp>
        <p:nvSpPr>
          <p:cNvPr id="73" name="Google Shape;212;p3"/>
          <p:cNvSpPr txBox="1"/>
          <p:nvPr/>
        </p:nvSpPr>
        <p:spPr>
          <a:xfrm>
            <a:off x="5029223" y="2875611"/>
            <a:ext cx="3814085" cy="34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tserrat"/>
                <a:ea typeface="Montserrat"/>
                <a:cs typeface="Montserrat"/>
              </a:rPr>
              <a:t>Создание отчетов об исполнении</a:t>
            </a:r>
          </a:p>
        </p:txBody>
      </p:sp>
      <p:sp>
        <p:nvSpPr>
          <p:cNvPr id="74" name="Google Shape;212;p3"/>
          <p:cNvSpPr txBox="1"/>
          <p:nvPr/>
        </p:nvSpPr>
        <p:spPr>
          <a:xfrm>
            <a:off x="4767953" y="3308040"/>
            <a:ext cx="4245636" cy="607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tserrat"/>
                <a:ea typeface="Montserrat"/>
                <a:cs typeface="Montserrat"/>
              </a:rPr>
              <a:t>Возможность установления связей документов</a:t>
            </a:r>
          </a:p>
        </p:txBody>
      </p:sp>
      <p:sp>
        <p:nvSpPr>
          <p:cNvPr id="75" name="Google Shape;212;p3"/>
          <p:cNvSpPr txBox="1"/>
          <p:nvPr/>
        </p:nvSpPr>
        <p:spPr>
          <a:xfrm>
            <a:off x="4990367" y="3914753"/>
            <a:ext cx="3866564" cy="34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tserrat"/>
                <a:ea typeface="Montserrat"/>
                <a:cs typeface="Montserrat"/>
              </a:rPr>
              <a:t>Снятие с контроля</a:t>
            </a:r>
          </a:p>
        </p:txBody>
      </p:sp>
      <p:sp>
        <p:nvSpPr>
          <p:cNvPr id="76" name="Google Shape;212;p3"/>
          <p:cNvSpPr txBox="1"/>
          <p:nvPr/>
        </p:nvSpPr>
        <p:spPr>
          <a:xfrm>
            <a:off x="4910567" y="4286618"/>
            <a:ext cx="3984365" cy="607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Montserrat"/>
                <a:ea typeface="Montserrat"/>
                <a:cs typeface="Montserrat"/>
              </a:rPr>
              <a:t>Формирование</a:t>
            </a:r>
            <a:r>
              <a:rPr lang="ru-RU" sz="1000" dirty="0">
                <a:latin typeface="Montserrat"/>
                <a:ea typeface="Montserrat"/>
                <a:cs typeface="Montserrat"/>
              </a:rPr>
              <a:t> </a:t>
            </a:r>
            <a:r>
              <a:rPr lang="ru-RU" dirty="0">
                <a:latin typeface="Montserrat"/>
                <a:ea typeface="Montserrat"/>
                <a:cs typeface="Montserrat"/>
              </a:rPr>
              <a:t>аналитических отчетов</a:t>
            </a:r>
          </a:p>
        </p:txBody>
      </p:sp>
      <p:sp>
        <p:nvSpPr>
          <p:cNvPr id="102" name="Шестиугольник 101"/>
          <p:cNvSpPr/>
          <p:nvPr/>
        </p:nvSpPr>
        <p:spPr>
          <a:xfrm rot="10800000">
            <a:off x="1678559" y="1232480"/>
            <a:ext cx="1192305" cy="856081"/>
          </a:xfrm>
          <a:prstGeom prst="hexago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ru-RU"/>
          </a:p>
        </p:txBody>
      </p:sp>
      <p:sp>
        <p:nvSpPr>
          <p:cNvPr id="107" name="Shape 4"/>
          <p:cNvSpPr txBox="1"/>
          <p:nvPr/>
        </p:nvSpPr>
        <p:spPr>
          <a:xfrm>
            <a:off x="1820436" y="1364370"/>
            <a:ext cx="853875" cy="71841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698" tIns="12698" rIns="12698" bIns="12698" numCol="1" spcCol="1270" anchor="ctr" anchorCtr="0">
            <a:noAutofit/>
          </a:bodyPr>
          <a:lstStyle/>
          <a:p>
            <a:pPr algn="ctr" defTabSz="444457">
              <a:lnSpc>
                <a:spcPct val="90000"/>
              </a:lnSpc>
              <a:spcAft>
                <a:spcPct val="35000"/>
              </a:spcAft>
            </a:pPr>
            <a:r>
              <a:rPr lang="ru-RU" sz="900" dirty="0">
                <a:solidFill>
                  <a:srgbClr val="002B4C"/>
                </a:solidFill>
              </a:rPr>
              <a:t>Департамент контроля </a:t>
            </a:r>
          </a:p>
        </p:txBody>
      </p:sp>
      <p:sp>
        <p:nvSpPr>
          <p:cNvPr id="130" name="Шестиугольник 129"/>
          <p:cNvSpPr/>
          <p:nvPr/>
        </p:nvSpPr>
        <p:spPr>
          <a:xfrm rot="10800000">
            <a:off x="522315" y="1659911"/>
            <a:ext cx="1254205" cy="727962"/>
          </a:xfrm>
          <a:prstGeom prst="hexago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ru-RU">
              <a:solidFill>
                <a:srgbClr val="002B4C"/>
              </a:solidFill>
            </a:endParaRPr>
          </a:p>
        </p:txBody>
      </p:sp>
      <p:sp>
        <p:nvSpPr>
          <p:cNvPr id="131" name="Шестиугольник 130"/>
          <p:cNvSpPr/>
          <p:nvPr/>
        </p:nvSpPr>
        <p:spPr>
          <a:xfrm rot="10800000">
            <a:off x="433709" y="3622187"/>
            <a:ext cx="1337633" cy="858094"/>
          </a:xfrm>
          <a:prstGeom prst="hexago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ru-RU"/>
          </a:p>
        </p:txBody>
      </p:sp>
      <p:sp>
        <p:nvSpPr>
          <p:cNvPr id="132" name="Шестиугольник 131"/>
          <p:cNvSpPr/>
          <p:nvPr/>
        </p:nvSpPr>
        <p:spPr>
          <a:xfrm rot="10800000">
            <a:off x="3072679" y="1381802"/>
            <a:ext cx="1413737" cy="896709"/>
          </a:xfrm>
          <a:prstGeom prst="hexago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ru-RU"/>
          </a:p>
        </p:txBody>
      </p:sp>
      <p:sp>
        <p:nvSpPr>
          <p:cNvPr id="133" name="Шестиугольник 132"/>
          <p:cNvSpPr/>
          <p:nvPr/>
        </p:nvSpPr>
        <p:spPr>
          <a:xfrm rot="10800000">
            <a:off x="1987914" y="4121887"/>
            <a:ext cx="1309231" cy="835097"/>
          </a:xfrm>
          <a:prstGeom prst="hexago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ru-RU"/>
          </a:p>
        </p:txBody>
      </p:sp>
      <p:sp>
        <p:nvSpPr>
          <p:cNvPr id="134" name="Шестиугольник 133"/>
          <p:cNvSpPr/>
          <p:nvPr/>
        </p:nvSpPr>
        <p:spPr>
          <a:xfrm rot="10800000">
            <a:off x="3022473" y="3336771"/>
            <a:ext cx="1346863" cy="855291"/>
          </a:xfrm>
          <a:prstGeom prst="hexagon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ru-RU"/>
          </a:p>
        </p:txBody>
      </p:sp>
      <p:cxnSp>
        <p:nvCxnSpPr>
          <p:cNvPr id="1024" name="Прямая соединительная линия 1023"/>
          <p:cNvCxnSpPr/>
          <p:nvPr/>
        </p:nvCxnSpPr>
        <p:spPr>
          <a:xfrm flipV="1">
            <a:off x="2765958" y="3000763"/>
            <a:ext cx="1604817" cy="5687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Shape 4"/>
          <p:cNvSpPr txBox="1"/>
          <p:nvPr/>
        </p:nvSpPr>
        <p:spPr>
          <a:xfrm>
            <a:off x="564502" y="1655392"/>
            <a:ext cx="1126247" cy="6871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698" tIns="12698" rIns="12698" bIns="12698" numCol="1" spcCol="1270" anchor="ctr" anchorCtr="0">
            <a:noAutofit/>
          </a:bodyPr>
          <a:lstStyle/>
          <a:p>
            <a:pPr algn="ctr" defTabSz="444457">
              <a:lnSpc>
                <a:spcPct val="90000"/>
              </a:lnSpc>
              <a:spcAft>
                <a:spcPct val="35000"/>
              </a:spcAft>
            </a:pPr>
            <a:r>
              <a:rPr lang="ru-RU" sz="800" dirty="0">
                <a:solidFill>
                  <a:srgbClr val="002B4C"/>
                </a:solidFill>
              </a:rPr>
              <a:t>Органы </a:t>
            </a:r>
          </a:p>
          <a:p>
            <a:pPr algn="ctr" defTabSz="444457">
              <a:lnSpc>
                <a:spcPct val="90000"/>
              </a:lnSpc>
              <a:spcAft>
                <a:spcPct val="35000"/>
              </a:spcAft>
            </a:pPr>
            <a:r>
              <a:rPr lang="ru-RU" sz="800" dirty="0">
                <a:solidFill>
                  <a:srgbClr val="002B4C"/>
                </a:solidFill>
              </a:rPr>
              <a:t>местного самоуправления</a:t>
            </a:r>
          </a:p>
        </p:txBody>
      </p:sp>
      <p:sp>
        <p:nvSpPr>
          <p:cNvPr id="148" name="Shape 4"/>
          <p:cNvSpPr txBox="1"/>
          <p:nvPr/>
        </p:nvSpPr>
        <p:spPr>
          <a:xfrm>
            <a:off x="522315" y="3670010"/>
            <a:ext cx="1195454" cy="76244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698" tIns="12698" rIns="12698" bIns="12698" numCol="1" spcCol="1270" anchor="ctr" anchorCtr="0">
            <a:noAutofit/>
          </a:bodyPr>
          <a:lstStyle/>
          <a:p>
            <a:pPr algn="ctr" defTabSz="444457">
              <a:lnSpc>
                <a:spcPct val="90000"/>
              </a:lnSpc>
              <a:spcAft>
                <a:spcPct val="35000"/>
              </a:spcAft>
            </a:pPr>
            <a:r>
              <a:rPr lang="ru-RU" sz="1000" dirty="0">
                <a:solidFill>
                  <a:srgbClr val="002B4C"/>
                </a:solidFill>
              </a:rPr>
              <a:t>Исполнитель</a:t>
            </a:r>
          </a:p>
        </p:txBody>
      </p:sp>
      <p:sp>
        <p:nvSpPr>
          <p:cNvPr id="149" name="Shape 4"/>
          <p:cNvSpPr txBox="1"/>
          <p:nvPr/>
        </p:nvSpPr>
        <p:spPr>
          <a:xfrm>
            <a:off x="2011628" y="4179366"/>
            <a:ext cx="1199695" cy="71841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698" tIns="12698" rIns="12698" bIns="12698" numCol="1" spcCol="1270" anchor="ctr" anchorCtr="0">
            <a:noAutofit/>
          </a:bodyPr>
          <a:lstStyle/>
          <a:p>
            <a:pPr algn="ctr" defTabSz="444457">
              <a:lnSpc>
                <a:spcPct val="90000"/>
              </a:lnSpc>
              <a:spcAft>
                <a:spcPct val="35000"/>
              </a:spcAft>
            </a:pPr>
            <a:r>
              <a:rPr lang="ru-RU" sz="900" dirty="0">
                <a:solidFill>
                  <a:srgbClr val="002B4C"/>
                </a:solidFill>
              </a:rPr>
              <a:t>Соисполнитель</a:t>
            </a:r>
          </a:p>
        </p:txBody>
      </p:sp>
      <p:sp>
        <p:nvSpPr>
          <p:cNvPr id="150" name="Shape 4"/>
          <p:cNvSpPr txBox="1"/>
          <p:nvPr/>
        </p:nvSpPr>
        <p:spPr>
          <a:xfrm>
            <a:off x="3101518" y="3391711"/>
            <a:ext cx="1160886" cy="71841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698" tIns="12698" rIns="12698" bIns="12698" numCol="1" spcCol="1270" anchor="ctr" anchorCtr="0">
            <a:noAutofit/>
          </a:bodyPr>
          <a:lstStyle/>
          <a:p>
            <a:pPr algn="ctr" defTabSz="444457">
              <a:lnSpc>
                <a:spcPct val="90000"/>
              </a:lnSpc>
              <a:spcAft>
                <a:spcPct val="35000"/>
              </a:spcAft>
            </a:pPr>
            <a:r>
              <a:rPr lang="ru-RU" sz="900" dirty="0">
                <a:solidFill>
                  <a:srgbClr val="002B4C"/>
                </a:solidFill>
              </a:rPr>
              <a:t>Ответственный исполнитель </a:t>
            </a:r>
          </a:p>
        </p:txBody>
      </p:sp>
      <p:sp>
        <p:nvSpPr>
          <p:cNvPr id="151" name="Shape 4"/>
          <p:cNvSpPr txBox="1"/>
          <p:nvPr/>
        </p:nvSpPr>
        <p:spPr>
          <a:xfrm>
            <a:off x="3262502" y="1527064"/>
            <a:ext cx="1034090" cy="71841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698" tIns="12698" rIns="12698" bIns="12698" numCol="1" spcCol="1270" anchor="ctr" anchorCtr="0">
            <a:noAutofit/>
          </a:bodyPr>
          <a:lstStyle/>
          <a:p>
            <a:pPr algn="ctr" defTabSz="444457">
              <a:lnSpc>
                <a:spcPct val="90000"/>
              </a:lnSpc>
              <a:spcAft>
                <a:spcPct val="35000"/>
              </a:spcAft>
            </a:pPr>
            <a:r>
              <a:rPr lang="ru-RU" sz="1000" dirty="0">
                <a:solidFill>
                  <a:srgbClr val="002B4C"/>
                </a:solidFill>
              </a:rPr>
              <a:t>Губернатор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235" y="2608809"/>
            <a:ext cx="630283" cy="664789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endParaRPr lang="ru-RU" sz="1000" dirty="0">
              <a:solidFill>
                <a:srgbClr val="002B4C"/>
              </a:solidFill>
            </a:endParaRPr>
          </a:p>
          <a:p>
            <a:endParaRPr lang="ru-RU" sz="1000" dirty="0">
              <a:solidFill>
                <a:srgbClr val="002B4C"/>
              </a:solidFill>
            </a:endParaRPr>
          </a:p>
          <a:p>
            <a:r>
              <a:rPr lang="ru-RU" sz="1000" dirty="0">
                <a:solidFill>
                  <a:srgbClr val="002B4C"/>
                </a:solidFill>
              </a:rPr>
              <a:t>Другие </a:t>
            </a:r>
          </a:p>
          <a:p>
            <a:r>
              <a:rPr lang="ru-RU" sz="1000" dirty="0">
                <a:solidFill>
                  <a:srgbClr val="002B4C"/>
                </a:solidFill>
              </a:rPr>
              <a:t>ОИОГВ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63547" y="2822884"/>
            <a:ext cx="149625" cy="332416"/>
          </a:xfrm>
          <a:prstGeom prst="rect">
            <a:avLst/>
          </a:prstGeom>
          <a:noFill/>
        </p:spPr>
        <p:txBody>
          <a:bodyPr wrap="none" lIns="74057" tIns="37029" rIns="74057" bIns="37029" rtlCol="0">
            <a:spAutoFit/>
          </a:bodyPr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7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по работе в СЭДД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87633" y="3396903"/>
            <a:ext cx="149625" cy="446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4057" tIns="37029" rIns="74057" bIns="37029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alt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5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68" y="1150946"/>
            <a:ext cx="5621723" cy="218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99" y="2370261"/>
            <a:ext cx="6146490" cy="2578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6531524" y="856985"/>
            <a:ext cx="2286112" cy="7348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Справка</a:t>
            </a:r>
          </a:p>
        </p:txBody>
      </p:sp>
      <p:cxnSp>
        <p:nvCxnSpPr>
          <p:cNvPr id="6" name="Прямая со стрелкой 5"/>
          <p:cNvCxnSpPr>
            <a:stCxn id="3" idx="1"/>
          </p:cNvCxnSpPr>
          <p:nvPr/>
        </p:nvCxnSpPr>
        <p:spPr>
          <a:xfrm flipH="1">
            <a:off x="5094539" y="1224435"/>
            <a:ext cx="1436985" cy="318456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1210416" y="2669736"/>
            <a:ext cx="3461827" cy="4947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837" y="3760882"/>
            <a:ext cx="5560959" cy="1382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 8"/>
          <p:cNvSpPr/>
          <p:nvPr/>
        </p:nvSpPr>
        <p:spPr>
          <a:xfrm>
            <a:off x="4053388" y="4038308"/>
            <a:ext cx="1237710" cy="1872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4606926" y="1493898"/>
            <a:ext cx="487614" cy="1469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98" y="825207"/>
            <a:ext cx="8491274" cy="409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Google Shape;212;p3"/>
          <p:cNvSpPr txBox="1"/>
          <p:nvPr/>
        </p:nvSpPr>
        <p:spPr>
          <a:xfrm>
            <a:off x="652950" y="361961"/>
            <a:ext cx="7931571" cy="435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B4C"/>
                </a:solidFill>
                <a:latin typeface="Montserrat" panose="020B0604020202020204" charset="-52"/>
                <a:ea typeface="+mj-ea"/>
                <a:cs typeface="Tahoma" pitchFamily="34" charset="0"/>
              </a:rPr>
              <a:t>ВНЕСЕНИЕ ПОРУЧЕНИЙ (РЕЗОЛЮЦИЙ) </a:t>
            </a:r>
          </a:p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2B4C"/>
                </a:solidFill>
                <a:latin typeface="Montserrat" panose="020B0604020202020204" charset="-52"/>
                <a:ea typeface="+mj-ea"/>
                <a:cs typeface="Tahoma" pitchFamily="34" charset="0"/>
              </a:rPr>
              <a:t>постановка на контроль, определение ответственного исполнителя, исполнителя, установление сроков исполнения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429" y="1419623"/>
            <a:ext cx="1785600" cy="71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171" y="2718730"/>
            <a:ext cx="353087" cy="22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2939062" y="987574"/>
            <a:ext cx="1828890" cy="70229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Поручение Губернатора области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3853507" y="1689871"/>
            <a:ext cx="0" cy="1028859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3897" y="2637910"/>
            <a:ext cx="1959300" cy="7838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Ответственный исполнитель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96" name="Скругленный прямоугольник 4095"/>
          <p:cNvSpPr/>
          <p:nvPr/>
        </p:nvSpPr>
        <p:spPr>
          <a:xfrm>
            <a:off x="3639085" y="4313344"/>
            <a:ext cx="1959300" cy="74849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Исполнители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102" name="Прямая со стрелкой 4101"/>
          <p:cNvCxnSpPr/>
          <p:nvPr/>
        </p:nvCxnSpPr>
        <p:spPr>
          <a:xfrm>
            <a:off x="1907381" y="3389655"/>
            <a:ext cx="956862" cy="34565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4" name="Прямая со стрелкой 4103"/>
          <p:cNvCxnSpPr/>
          <p:nvPr/>
        </p:nvCxnSpPr>
        <p:spPr>
          <a:xfrm>
            <a:off x="1963196" y="2980911"/>
            <a:ext cx="845231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816230" y="1839383"/>
            <a:ext cx="149625" cy="332416"/>
          </a:xfrm>
          <a:prstGeom prst="rect">
            <a:avLst/>
          </a:prstGeom>
          <a:noFill/>
        </p:spPr>
        <p:txBody>
          <a:bodyPr wrap="none" lIns="74057" tIns="37029" rIns="74057" bIns="37029" rtlCol="0">
            <a:spAutoFit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306905" y="2980911"/>
            <a:ext cx="1567620" cy="930872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UserData\trlvl\Рабочий стол\флаг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230" y="3157379"/>
            <a:ext cx="635760" cy="57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10" name="Скругленная соединительная линия 4109"/>
          <p:cNvCxnSpPr/>
          <p:nvPr/>
        </p:nvCxnSpPr>
        <p:spPr>
          <a:xfrm rot="16200000" flipH="1">
            <a:off x="4080882" y="3389241"/>
            <a:ext cx="851608" cy="1045084"/>
          </a:xfrm>
          <a:prstGeom prst="curvedConnector3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0" name="Прямая со стрелкой 4119"/>
          <p:cNvCxnSpPr/>
          <p:nvPr/>
        </p:nvCxnSpPr>
        <p:spPr>
          <a:xfrm>
            <a:off x="7914171" y="2204300"/>
            <a:ext cx="176544" cy="514429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00333" y="4237521"/>
            <a:ext cx="438753" cy="391946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849802" y="3628211"/>
            <a:ext cx="1003705" cy="21420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860253" y="2882722"/>
            <a:ext cx="938388" cy="21420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69698" y="3359930"/>
            <a:ext cx="1024394" cy="172830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939063" y="4090541"/>
            <a:ext cx="1155029" cy="146980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54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500" dirty="0">
                <a:cs typeface="Times New Roman" panose="02020603050405020304" pitchFamily="18" charset="0"/>
              </a:rPr>
              <a:t> установление сроков (отчетной даты)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87633" y="3396903"/>
            <a:ext cx="149625" cy="446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4057" tIns="37029" rIns="74057" bIns="37029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alt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500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77" y="898411"/>
            <a:ext cx="8605776" cy="362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Блок-схема: процесс 26"/>
          <p:cNvSpPr/>
          <p:nvPr/>
        </p:nvSpPr>
        <p:spPr>
          <a:xfrm>
            <a:off x="0" y="2277790"/>
            <a:ext cx="162677" cy="4899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270255" y="2726697"/>
            <a:ext cx="718492" cy="2369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270255" y="3620337"/>
            <a:ext cx="718492" cy="220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270255" y="3204382"/>
            <a:ext cx="718492" cy="1959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00889" y="1305587"/>
            <a:ext cx="2482065" cy="73489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Отчетная дата установленная </a:t>
            </a:r>
            <a:r>
              <a:rPr lang="ru-RU" dirty="0" err="1" smtClean="0">
                <a:solidFill>
                  <a:schemeClr val="tx1"/>
                </a:solidFill>
              </a:rPr>
              <a:t>ДКиДО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>
            <a:stCxn id="8" idx="2"/>
          </p:cNvCxnSpPr>
          <p:nvPr/>
        </p:nvCxnSpPr>
        <p:spPr>
          <a:xfrm flipH="1">
            <a:off x="6988747" y="2040486"/>
            <a:ext cx="653175" cy="686211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81338" y="2860942"/>
            <a:ext cx="2402430" cy="75939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Отчетная дата установленная для исполнения в ОИГВ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81522" y="3843774"/>
            <a:ext cx="2351430" cy="100402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Ошибка: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Отчетная дата не предусматривает упреждение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5032952" y="3807560"/>
            <a:ext cx="1306350" cy="445707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340922" y="3328590"/>
            <a:ext cx="3929332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0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500" dirty="0" smtClean="0"/>
              <a:t>Процесс работы по контрольному поручению</a:t>
            </a:r>
            <a:r>
              <a:rPr lang="ru-RU" sz="1500" dirty="0"/>
              <a:t/>
            </a:r>
            <a:br>
              <a:rPr lang="ru-RU" sz="1500" dirty="0"/>
            </a:br>
            <a:r>
              <a:rPr lang="ru-RU" sz="1500" dirty="0"/>
              <a:t>(внесение резолюций , отчетов)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45" y="834603"/>
            <a:ext cx="8687227" cy="4196206"/>
          </a:xfrm>
          <a:prstGeom prst="rect">
            <a:avLst/>
          </a:prstGeom>
          <a:solidFill>
            <a:srgbClr val="00B0F0"/>
          </a:solidFill>
          <a:ln>
            <a:noFill/>
          </a:ln>
        </p:spPr>
      </p:pic>
      <p:sp>
        <p:nvSpPr>
          <p:cNvPr id="4" name="Умножение 3"/>
          <p:cNvSpPr/>
          <p:nvPr/>
        </p:nvSpPr>
        <p:spPr>
          <a:xfrm>
            <a:off x="3396284" y="1787857"/>
            <a:ext cx="3657780" cy="122483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16522" y="2810223"/>
            <a:ext cx="1632937" cy="2449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Овал 2"/>
          <p:cNvSpPr/>
          <p:nvPr/>
        </p:nvSpPr>
        <p:spPr>
          <a:xfrm>
            <a:off x="7511287" y="2877221"/>
            <a:ext cx="587857" cy="1779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026" name="Picture 2" descr="D:\UserData\trlvl\Рабочий стол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73" y="3165056"/>
            <a:ext cx="1552095" cy="1458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90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500" b="1" dirty="0">
                <a:latin typeface="+mn-lt"/>
              </a:rPr>
              <a:t>КОНТРОЛЕР В </a:t>
            </a:r>
            <a:r>
              <a:rPr lang="ru-RU" sz="1500" b="1" dirty="0" smtClean="0">
                <a:latin typeface="+mn-lt"/>
              </a:rPr>
              <a:t>РКК ПОРУЧЕНИЯ</a:t>
            </a:r>
            <a:endParaRPr lang="ru-RU" sz="1500" b="1" dirty="0">
              <a:latin typeface="+mn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59300" y="1712249"/>
            <a:ext cx="2416747" cy="8328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Контролер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722872" y="2545134"/>
            <a:ext cx="130635" cy="9574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53" y="650058"/>
            <a:ext cx="7387521" cy="4066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570" y="2128692"/>
            <a:ext cx="6631250" cy="284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4506682" y="2816716"/>
            <a:ext cx="1763572" cy="4899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Контролер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094539" y="3306648"/>
            <a:ext cx="0" cy="68590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914220" y="1668752"/>
            <a:ext cx="849127" cy="1246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14220" y="2004745"/>
            <a:ext cx="849127" cy="1469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8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500" b="1" dirty="0">
                <a:latin typeface="+mn-lt"/>
              </a:rPr>
              <a:t>СВЯЗЬ ДОКУМЕНТОВ В </a:t>
            </a:r>
            <a:r>
              <a:rPr lang="ru-RU" sz="1500" b="1" dirty="0" smtClean="0">
                <a:latin typeface="+mn-lt"/>
              </a:rPr>
              <a:t>МОДУЛЕ «СВЯЗАННЫЕ»</a:t>
            </a:r>
            <a:endParaRPr lang="ru-RU" sz="1500" b="1" dirty="0">
              <a:latin typeface="+mn-lt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976" y="3159669"/>
            <a:ext cx="6531749" cy="191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416" y="783495"/>
            <a:ext cx="6466432" cy="220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ятиугольник 5"/>
          <p:cNvSpPr/>
          <p:nvPr/>
        </p:nvSpPr>
        <p:spPr>
          <a:xfrm>
            <a:off x="522315" y="1395911"/>
            <a:ext cx="1599520" cy="979865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456997" y="3404635"/>
            <a:ext cx="1664838" cy="1028859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" name="Овал 2"/>
          <p:cNvSpPr/>
          <p:nvPr/>
        </p:nvSpPr>
        <p:spPr>
          <a:xfrm>
            <a:off x="4833270" y="1150945"/>
            <a:ext cx="457222" cy="979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285887" y="3309014"/>
            <a:ext cx="522540" cy="1446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0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12;p3"/>
          <p:cNvSpPr txBox="1"/>
          <p:nvPr/>
        </p:nvSpPr>
        <p:spPr>
          <a:xfrm>
            <a:off x="464420" y="228561"/>
            <a:ext cx="8366049" cy="349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6" tIns="45695" rIns="91416" bIns="45695" anchor="t" anchorCtr="0">
            <a:spAutoFit/>
          </a:bodyPr>
          <a:lstStyle/>
          <a:p>
            <a:pPr algn="ctr" defTabSz="779176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B4C"/>
                </a:solidFill>
                <a:latin typeface="+mn-lt"/>
                <a:cs typeface="Tahoma" pitchFamily="34" charset="0"/>
              </a:rPr>
              <a:t>ОБРАЗЦЫ ОТЧЕТОВ ОБ ИСПОЛНЕНИИ (ОТЧЕТА ДЛЯ ИНФОРМАЦИИ)</a:t>
            </a:r>
            <a:endParaRPr lang="ru-RU" b="1" dirty="0">
              <a:solidFill>
                <a:srgbClr val="002B4C"/>
              </a:solidFill>
              <a:latin typeface="+mn-lt"/>
              <a:cs typeface="Tahoma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1" y="578477"/>
            <a:ext cx="7344695" cy="2633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2496851"/>
            <a:ext cx="5038229" cy="475532"/>
          </a:xfrm>
          <a:prstGeom prst="rect">
            <a:avLst/>
          </a:prstGeom>
          <a:solidFill>
            <a:schemeClr val="bg1"/>
          </a:solidFill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400" dirty="0" smtClean="0">
                <a:latin typeface="+mn-lt"/>
              </a:rPr>
              <a:t>Поручение выполнено в полном объеме. Ответ направлен письмом </a:t>
            </a:r>
            <a:r>
              <a:rPr lang="ru-RU" sz="1400" smtClean="0">
                <a:latin typeface="+mn-lt"/>
              </a:rPr>
              <a:t>в Минздрав РФ </a:t>
            </a:r>
            <a:r>
              <a:rPr lang="ru-RU" sz="1400" dirty="0" smtClean="0">
                <a:latin typeface="+mn-lt"/>
              </a:rPr>
              <a:t>от 09.06.2021.№ 211/18.</a:t>
            </a:r>
            <a:endParaRPr lang="ru-RU" sz="1400" dirty="0"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043608" y="2349871"/>
            <a:ext cx="1567620" cy="1469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130" y="2081817"/>
            <a:ext cx="1959525" cy="58791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spcCol="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Текст отчета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об исполнении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1603" y="4580474"/>
            <a:ext cx="149625" cy="332416"/>
          </a:xfrm>
          <a:prstGeom prst="rect">
            <a:avLst/>
          </a:prstGeom>
          <a:noFill/>
        </p:spPr>
        <p:txBody>
          <a:bodyPr wrap="none" lIns="74057" tIns="37029" rIns="74057" bIns="37029" rtlCol="0">
            <a:spAutoFit/>
          </a:bodyPr>
          <a:lstStyle/>
          <a:p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396285" y="4090541"/>
            <a:ext cx="1371667" cy="1469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spcCol="0"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329" y="3029578"/>
            <a:ext cx="7119382" cy="226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36415" y="4653690"/>
            <a:ext cx="4697349" cy="375376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square" lIns="74057" tIns="37029" rIns="74057" bIns="37029" rtlCol="0">
            <a:spAutoFit/>
          </a:bodyPr>
          <a:lstStyle/>
          <a:p>
            <a:r>
              <a:rPr lang="ru-RU" sz="1050" dirty="0" smtClean="0"/>
              <a:t>Направлен ответ </a:t>
            </a:r>
            <a:r>
              <a:rPr lang="ru-RU" sz="1050" dirty="0"/>
              <a:t>в </a:t>
            </a:r>
            <a:r>
              <a:rPr lang="ru-RU" sz="1050" dirty="0" smtClean="0"/>
              <a:t>Минздрав РФ в соответствии </a:t>
            </a:r>
            <a:r>
              <a:rPr lang="ru-RU" sz="1050" dirty="0"/>
              <a:t>с уставленной периодичностью.  Документ-результат: </a:t>
            </a:r>
            <a:r>
              <a:rPr lang="ru-RU" sz="1050" u="sng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Письмо № 937 от 11.02.2021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08329" y="4232389"/>
            <a:ext cx="2153274" cy="60898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spcCol="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Текст отчета для информации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545386" y="4468392"/>
            <a:ext cx="1549154" cy="196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057" tIns="37029" rIns="74057" bIns="37029" spcCol="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53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2282</TotalTime>
  <Words>255</Words>
  <Application>Microsoft Office PowerPoint</Application>
  <PresentationFormat>Экран (16:9)</PresentationFormat>
  <Paragraphs>66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Microsoft YaHei</vt:lpstr>
      <vt:lpstr>Arial</vt:lpstr>
      <vt:lpstr>Arial Unicode MS</vt:lpstr>
      <vt:lpstr>Franklin Gothic Book</vt:lpstr>
      <vt:lpstr>Franklin Gothic Medium</vt:lpstr>
      <vt:lpstr>Montserrat</vt:lpstr>
      <vt:lpstr>Tahoma</vt:lpstr>
      <vt:lpstr>Times New Roman</vt:lpstr>
      <vt:lpstr>Tunga</vt:lpstr>
      <vt:lpstr>Wingdings</vt:lpstr>
      <vt:lpstr>Углы</vt:lpstr>
      <vt:lpstr>ПРАКТИКА ОРГАНИЗАЦИИ И ОСУЩЕСТВЛЕНИЯ КОНТРОЛЯ ИСПОЛНЕНИЯ ПОРУЧЕНИЙ В ГИС «СИСТЕМА ЭЛЕКТРОННОГО ДОКУМЕНТООБОРОТА  И ДЕЛОПРОИЗВОДСТВА ПРАВИТЕЛЬСТВА НОВОСИБИРСКОЙ ОБЛАСТИ»</vt:lpstr>
      <vt:lpstr>Презентация PowerPoint</vt:lpstr>
      <vt:lpstr>Инструкции по работе в СЭДД</vt:lpstr>
      <vt:lpstr>Презентация PowerPoint</vt:lpstr>
      <vt:lpstr> установление сроков (отчетной даты)</vt:lpstr>
      <vt:lpstr>Процесс работы по контрольному поручению (внесение резолюций , отчетов)</vt:lpstr>
      <vt:lpstr>КОНТРОЛЕР В РКК ПОРУЧЕНИЯ</vt:lpstr>
      <vt:lpstr>СВЯЗЬ ДОКУМЕНТОВ В МОДУЛЕ «СВЯЗАННЫЕ»</vt:lpstr>
      <vt:lpstr>Презентация PowerPoint</vt:lpstr>
      <vt:lpstr>Вариант  СОЗДАНИЯ ОТЧЕТА ОБ ИСПОЛНЕНИИ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инфографику и визуализацию данных</dc:title>
  <dc:creator>Пользователь</dc:creator>
  <cp:lastModifiedBy>Осокин Александр Валерьевич</cp:lastModifiedBy>
  <cp:revision>141</cp:revision>
  <cp:lastPrinted>2021-06-10T11:47:39Z</cp:lastPrinted>
  <dcterms:created xsi:type="dcterms:W3CDTF">2011-10-27T23:46:51Z</dcterms:created>
  <dcterms:modified xsi:type="dcterms:W3CDTF">2021-06-23T02:04:48Z</dcterms:modified>
</cp:coreProperties>
</file>