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2" r:id="rId1"/>
  </p:sldMasterIdLst>
  <p:notesMasterIdLst>
    <p:notesMasterId r:id="rId9"/>
  </p:notesMasterIdLst>
  <p:sldIdLst>
    <p:sldId id="343" r:id="rId2"/>
    <p:sldId id="349" r:id="rId3"/>
    <p:sldId id="356" r:id="rId4"/>
    <p:sldId id="352" r:id="rId5"/>
    <p:sldId id="359" r:id="rId6"/>
    <p:sldId id="354" r:id="rId7"/>
    <p:sldId id="358" r:id="rId8"/>
  </p:sldIdLst>
  <p:sldSz cx="10080625" cy="7559675"/>
  <p:notesSz cx="6858000" cy="9926638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79" userDrawn="1">
          <p15:clr>
            <a:srgbClr val="A4A3A4"/>
          </p15:clr>
        </p15:guide>
        <p15:guide id="3" orient="horz" pos="2674" userDrawn="1">
          <p15:clr>
            <a:srgbClr val="A4A3A4"/>
          </p15:clr>
        </p15:guide>
        <p15:guide id="4" pos="1959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Гершанов Дмитрий Владимирович" initials="ГДВ" lastIdx="1" clrIdx="0">
    <p:extLst>
      <p:ext uri="{19B8F6BF-5375-455C-9EA6-DF929625EA0E}">
        <p15:presenceInfo xmlns:p15="http://schemas.microsoft.com/office/powerpoint/2012/main" userId="S-1-5-21-2356655543-2162514679-1277178298-125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 autoAdjust="0"/>
    <p:restoredTop sz="94647" autoAdjust="0"/>
  </p:normalViewPr>
  <p:slideViewPr>
    <p:cSldViewPr>
      <p:cViewPr varScale="1">
        <p:scale>
          <a:sx n="73" d="100"/>
          <a:sy n="73" d="100"/>
        </p:scale>
        <p:origin x="1042" y="6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30893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79"/>
        <p:guide orient="horz" pos="2674"/>
        <p:guide pos="195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46150" y="754063"/>
            <a:ext cx="4962525" cy="372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512" y="4714971"/>
            <a:ext cx="5485536" cy="4465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altLang="ru-RU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1" y="0"/>
            <a:ext cx="2975352" cy="495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663382" algn="l"/>
                <a:tab pos="1326764" algn="l"/>
                <a:tab pos="1990146" algn="l"/>
                <a:tab pos="2653528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</a:lstStyle>
          <a:p>
            <a:endParaRPr lang="ru-RU" alt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3881208" y="0"/>
            <a:ext cx="2975352" cy="495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663382" algn="l"/>
                <a:tab pos="1326764" algn="l"/>
                <a:tab pos="1990146" algn="l"/>
                <a:tab pos="2653528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</a:lstStyle>
          <a:p>
            <a:endParaRPr lang="ru-RU" alt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1" y="9429937"/>
            <a:ext cx="2975352" cy="495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663382" algn="l"/>
                <a:tab pos="1326764" algn="l"/>
                <a:tab pos="1990146" algn="l"/>
                <a:tab pos="2653528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</a:lstStyle>
          <a:p>
            <a:endParaRPr lang="ru-RU" alt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3881208" y="9429937"/>
            <a:ext cx="2975352" cy="495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663382" algn="l"/>
                <a:tab pos="1326764" algn="l"/>
                <a:tab pos="1990146" algn="l"/>
                <a:tab pos="2653528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</a:lstStyle>
          <a:p>
            <a:fld id="{F591AD6D-0AB6-45B2-829C-D11B3A7002E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434415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46150" y="754063"/>
            <a:ext cx="4962525" cy="3721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F591AD6D-0AB6-45B2-829C-D11B3A7002E9}" type="slidenum">
              <a:rPr lang="ru-RU" altLang="ru-RU" smtClean="0"/>
              <a:pPr/>
              <a:t>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294414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46150" y="754063"/>
            <a:ext cx="4962525" cy="3721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F591AD6D-0AB6-45B2-829C-D11B3A7002E9}" type="slidenum">
              <a:rPr lang="ru-RU" altLang="ru-RU" smtClean="0"/>
              <a:pPr/>
              <a:t>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003648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46150" y="754063"/>
            <a:ext cx="4962525" cy="3721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F591AD6D-0AB6-45B2-829C-D11B3A7002E9}" type="slidenum">
              <a:rPr lang="ru-RU" altLang="ru-RU" smtClean="0"/>
              <a:pPr/>
              <a:t>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4380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1" y="2918875"/>
            <a:ext cx="3937744" cy="464080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622" y="-1019"/>
            <a:ext cx="10083249" cy="756069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900811" y="1907449"/>
            <a:ext cx="6227215" cy="1327524"/>
          </a:xfrm>
        </p:spPr>
        <p:txBody>
          <a:bodyPr bIns="10079" anchor="b"/>
          <a:lstStyle>
            <a:lvl1pPr>
              <a:defRPr sz="3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336452" y="2723742"/>
            <a:ext cx="7178070" cy="362947"/>
          </a:xfrm>
        </p:spPr>
        <p:txBody>
          <a:bodyPr tIns="10079">
            <a:normAutofit/>
          </a:bodyPr>
          <a:lstStyle>
            <a:lvl1pPr marL="0" indent="0" algn="l">
              <a:buNone/>
              <a:defRPr kumimoji="0" lang="en-US" sz="1500" b="0" i="0" u="none" strike="noStrike" kern="1200" cap="all" spc="441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5040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8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2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6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200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4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8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20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100801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65BE-0657-4A47-90AD-C21C55E16B19}" type="datetime4">
              <a:rPr lang="en-US" smtClean="0"/>
              <a:pPr/>
              <a:t>June 16,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C3AA4-67BE-44F7-809A-3582401494AF}" type="datetime4">
              <a:rPr lang="en-US" smtClean="0"/>
              <a:pPr/>
              <a:t>June 16,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8453" y="302739"/>
            <a:ext cx="2268141" cy="51570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4033" y="302739"/>
            <a:ext cx="6636411" cy="515702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2EEB-1769-4776-AD69-E7C1260563EB}" type="datetime4">
              <a:rPr lang="en-US" smtClean="0"/>
              <a:pPr/>
              <a:t>June 16,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8AF-C16A-4836-A92D-61834B5F0BA5}" type="datetime4">
              <a:rPr lang="en-US" smtClean="0"/>
              <a:pPr/>
              <a:t>June 16,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622" y="-1019"/>
            <a:ext cx="10083249" cy="756069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1" y="2918875"/>
            <a:ext cx="3937744" cy="464080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903331" y="1903412"/>
            <a:ext cx="6229826" cy="1331055"/>
          </a:xfrm>
        </p:spPr>
        <p:txBody>
          <a:bodyPr bIns="10079" anchor="b"/>
          <a:lstStyle>
            <a:lvl1pPr algn="l">
              <a:defRPr kumimoji="0" lang="en-US" sz="35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008011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340723" y="2720848"/>
            <a:ext cx="7177405" cy="36286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500" b="0" i="0" u="none" strike="noStrike" kern="1200" cap="all" spc="441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50400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801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1201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602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2002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2403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2803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3204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100801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2193-4505-4A75-99BB-880C6989A757}" type="datetime4">
              <a:rPr lang="en-US" smtClean="0"/>
              <a:pPr/>
              <a:t>June 16,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7257" y="1209548"/>
            <a:ext cx="3528219" cy="4092304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441" y="1209548"/>
            <a:ext cx="3528219" cy="4092304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18F4-33C3-445B-924C-31108C51719C}" type="datetime4">
              <a:rPr lang="en-US" smtClean="0"/>
              <a:pPr/>
              <a:t>June 16, 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7257" y="1209548"/>
            <a:ext cx="3528219" cy="604774"/>
          </a:xfrm>
        </p:spPr>
        <p:txBody>
          <a:bodyPr anchor="b">
            <a:normAutofit/>
          </a:bodyPr>
          <a:lstStyle>
            <a:lvl1pPr marL="0" indent="0">
              <a:buNone/>
              <a:defRPr lang="en-US" sz="1500" b="0" kern="1200" cap="all" spc="441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504005" indent="0">
              <a:buNone/>
              <a:defRPr sz="2200" b="1"/>
            </a:lvl2pPr>
            <a:lvl3pPr marL="1008011" indent="0">
              <a:buNone/>
              <a:defRPr sz="2000" b="1"/>
            </a:lvl3pPr>
            <a:lvl4pPr marL="1512016" indent="0">
              <a:buNone/>
              <a:defRPr sz="1800" b="1"/>
            </a:lvl4pPr>
            <a:lvl5pPr marL="2016021" indent="0">
              <a:buNone/>
              <a:defRPr sz="1800" b="1"/>
            </a:lvl5pPr>
            <a:lvl6pPr marL="2520026" indent="0">
              <a:buNone/>
              <a:defRPr sz="1800" b="1"/>
            </a:lvl6pPr>
            <a:lvl7pPr marL="3024030" indent="0">
              <a:buNone/>
              <a:defRPr sz="1800" b="1"/>
            </a:lvl7pPr>
            <a:lvl8pPr marL="3528035" indent="0">
              <a:buNone/>
              <a:defRPr sz="1800" b="1"/>
            </a:lvl8pPr>
            <a:lvl9pPr marL="4032040" indent="0">
              <a:buNone/>
              <a:defRPr sz="1800" b="1"/>
            </a:lvl9pPr>
          </a:lstStyle>
          <a:p>
            <a:pPr marL="0" lvl="0" indent="0" algn="l" defTabSz="1008011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056" y="1875976"/>
            <a:ext cx="3528219" cy="342705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81441" y="1209548"/>
            <a:ext cx="3528219" cy="604774"/>
          </a:xfrm>
        </p:spPr>
        <p:txBody>
          <a:bodyPr anchor="b">
            <a:normAutofit/>
          </a:bodyPr>
          <a:lstStyle>
            <a:lvl1pPr marL="0" indent="0">
              <a:buNone/>
              <a:defRPr lang="en-US" sz="1500" b="0" kern="1200" cap="all" spc="441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504005" indent="0">
              <a:buNone/>
              <a:defRPr sz="2200" b="1"/>
            </a:lvl2pPr>
            <a:lvl3pPr marL="1008011" indent="0">
              <a:buNone/>
              <a:defRPr sz="2000" b="1"/>
            </a:lvl3pPr>
            <a:lvl4pPr marL="1512016" indent="0">
              <a:buNone/>
              <a:defRPr sz="1800" b="1"/>
            </a:lvl4pPr>
            <a:lvl5pPr marL="2016021" indent="0">
              <a:buNone/>
              <a:defRPr sz="1800" b="1"/>
            </a:lvl5pPr>
            <a:lvl6pPr marL="2520026" indent="0">
              <a:buNone/>
              <a:defRPr sz="1800" b="1"/>
            </a:lvl6pPr>
            <a:lvl7pPr marL="3024030" indent="0">
              <a:buNone/>
              <a:defRPr sz="1800" b="1"/>
            </a:lvl7pPr>
            <a:lvl8pPr marL="3528035" indent="0">
              <a:buNone/>
              <a:defRPr sz="1800" b="1"/>
            </a:lvl8pPr>
            <a:lvl9pPr marL="4032040" indent="0">
              <a:buNone/>
              <a:defRPr sz="1800" b="1"/>
            </a:lvl9pPr>
          </a:lstStyle>
          <a:p>
            <a:pPr marL="0" lvl="0" indent="0" algn="l" defTabSz="1008011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81441" y="1875976"/>
            <a:ext cx="3528219" cy="342705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543A-E259-478F-9E0D-57BA40E442B7}" type="datetime4">
              <a:rPr lang="en-US" smtClean="0"/>
              <a:pPr/>
              <a:t>June 16, 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B012D-77A1-44B0-BB26-329BA1EE55C9}" type="datetime4">
              <a:rPr lang="en-US" smtClean="0"/>
              <a:pPr/>
              <a:t>June 16,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499E-3031-413E-B01E-B94970708CAA}" type="datetime4">
              <a:rPr lang="en-US" smtClean="0"/>
              <a:pPr/>
              <a:t>June 16,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1" y="2918875"/>
            <a:ext cx="3937744" cy="464080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78180" y="-478174"/>
            <a:ext cx="7559675" cy="8516031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marL="0" algn="ctr" defTabSz="1008011" rtl="0" eaLnBrk="1" latinLnBrk="0" hangingPunct="1"/>
            <a:endParaRPr lang="en-US" sz="20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65331" y="1737362"/>
            <a:ext cx="5745956" cy="1200892"/>
          </a:xfrm>
        </p:spPr>
        <p:txBody>
          <a:bodyPr bIns="0" anchor="b"/>
          <a:lstStyle>
            <a:lvl1pPr algn="l">
              <a:defRPr kumimoji="0" lang="en-US" sz="31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008011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6052" y="2886866"/>
            <a:ext cx="4197812" cy="3664852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430904" y="2483940"/>
            <a:ext cx="6388320" cy="687088"/>
          </a:xfrm>
        </p:spPr>
        <p:txBody>
          <a:bodyPr>
            <a:normAutofit/>
          </a:bodyPr>
          <a:lstStyle>
            <a:lvl1pPr marL="0" indent="0">
              <a:buNone/>
              <a:defRPr lang="en-US" sz="15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04005" indent="0">
              <a:buNone/>
              <a:defRPr sz="1300"/>
            </a:lvl2pPr>
            <a:lvl3pPr marL="1008011" indent="0">
              <a:buNone/>
              <a:defRPr sz="1100"/>
            </a:lvl3pPr>
            <a:lvl4pPr marL="1512016" indent="0">
              <a:buNone/>
              <a:defRPr sz="1000"/>
            </a:lvl4pPr>
            <a:lvl5pPr marL="2016021" indent="0">
              <a:buNone/>
              <a:defRPr sz="1000"/>
            </a:lvl5pPr>
            <a:lvl6pPr marL="2520026" indent="0">
              <a:buNone/>
              <a:defRPr sz="1000"/>
            </a:lvl6pPr>
            <a:lvl7pPr marL="3024030" indent="0">
              <a:buNone/>
              <a:defRPr sz="1000"/>
            </a:lvl7pPr>
            <a:lvl8pPr marL="3528035" indent="0">
              <a:buNone/>
              <a:defRPr sz="1000"/>
            </a:lvl8pPr>
            <a:lvl9pPr marL="4032040" indent="0">
              <a:buNone/>
              <a:defRPr sz="1000"/>
            </a:lvl9pPr>
          </a:lstStyle>
          <a:p>
            <a:pPr marL="0" marR="0" lvl="0" indent="0" algn="l" defTabSz="1008011" rtl="0" eaLnBrk="1" fontAlgn="auto" latinLnBrk="0" hangingPunct="1">
              <a:lnSpc>
                <a:spcPct val="100000"/>
              </a:lnSpc>
              <a:spcBef>
                <a:spcPts val="331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AB0C-2220-4D0E-A0DD-DB7FA0F742F4}" type="datetime4">
              <a:rPr lang="en-US" smtClean="0"/>
              <a:pPr/>
              <a:t>June 16, 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236639" y="4"/>
            <a:ext cx="7843986" cy="7559675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201589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1" y="2918875"/>
            <a:ext cx="3937744" cy="464080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" y="5564761"/>
            <a:ext cx="3937744" cy="1994914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39950" y="1893227"/>
            <a:ext cx="6048375" cy="956196"/>
          </a:xfrm>
        </p:spPr>
        <p:txBody>
          <a:bodyPr anchor="b"/>
          <a:lstStyle>
            <a:lvl1pPr algn="l">
              <a:defRPr sz="31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60608" y="2403633"/>
            <a:ext cx="6721017" cy="816445"/>
          </a:xfrm>
        </p:spPr>
        <p:txBody>
          <a:bodyPr/>
          <a:lstStyle>
            <a:lvl1pPr marL="0" indent="0">
              <a:buNone/>
              <a:defRPr sz="1500">
                <a:solidFill>
                  <a:schemeClr val="tx2"/>
                </a:solidFill>
              </a:defRPr>
            </a:lvl1pPr>
            <a:lvl2pPr marL="504005" indent="0">
              <a:buNone/>
              <a:defRPr sz="1300"/>
            </a:lvl2pPr>
            <a:lvl3pPr marL="1008011" indent="0">
              <a:buNone/>
              <a:defRPr sz="1100"/>
            </a:lvl3pPr>
            <a:lvl4pPr marL="1512016" indent="0">
              <a:buNone/>
              <a:defRPr sz="1000"/>
            </a:lvl4pPr>
            <a:lvl5pPr marL="2016021" indent="0">
              <a:buNone/>
              <a:defRPr sz="1000"/>
            </a:lvl5pPr>
            <a:lvl6pPr marL="2520026" indent="0">
              <a:buNone/>
              <a:defRPr sz="1000"/>
            </a:lvl6pPr>
            <a:lvl7pPr marL="3024030" indent="0">
              <a:buNone/>
              <a:defRPr sz="1000"/>
            </a:lvl7pPr>
            <a:lvl8pPr marL="3528035" indent="0">
              <a:buNone/>
              <a:defRPr sz="1000"/>
            </a:lvl8pPr>
            <a:lvl9pPr marL="403204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6D63-31BF-4B94-B6C5-E20B2C63F515}" type="datetime4">
              <a:rPr lang="en-US" smtClean="0"/>
              <a:pPr/>
              <a:t>June 16, 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625" y="5567391"/>
            <a:ext cx="3940370" cy="1992289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622" y="5568115"/>
            <a:ext cx="10083249" cy="1991562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7256" y="403183"/>
            <a:ext cx="8291314" cy="604774"/>
          </a:xfrm>
          <a:prstGeom prst="rect">
            <a:avLst/>
          </a:prstGeom>
        </p:spPr>
        <p:txBody>
          <a:bodyPr vert="horz" lIns="100794" tIns="50397" rIns="100794" bIns="50397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7256" y="1213243"/>
            <a:ext cx="8291314" cy="3946121"/>
          </a:xfrm>
          <a:prstGeom prst="rect">
            <a:avLst/>
          </a:prstGeom>
        </p:spPr>
        <p:txBody>
          <a:bodyPr vert="horz" lIns="100794" tIns="50397" rIns="100794" bIns="50397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21776" y="6471082"/>
            <a:ext cx="2399189" cy="221750"/>
          </a:xfrm>
          <a:prstGeom prst="rect">
            <a:avLst/>
          </a:prstGeom>
        </p:spPr>
        <p:txBody>
          <a:bodyPr vert="horz" lIns="100794" tIns="50397" rIns="100794" bIns="50397" rtlCol="0" anchor="ctr"/>
          <a:lstStyle>
            <a:lvl1pPr algn="l">
              <a:defRPr sz="1300">
                <a:solidFill>
                  <a:srgbClr val="FFFFFF"/>
                </a:solidFill>
              </a:defRPr>
            </a:lvl1pPr>
          </a:lstStyle>
          <a:p>
            <a:fld id="{62B1B13E-D5AF-485E-81A1-82A140076526}" type="datetime4">
              <a:rPr lang="en-US" smtClean="0"/>
              <a:pPr/>
              <a:t>June 16,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77815" y="6928187"/>
            <a:ext cx="5208323" cy="302387"/>
          </a:xfrm>
          <a:prstGeom prst="rect">
            <a:avLst/>
          </a:prstGeom>
        </p:spPr>
        <p:txBody>
          <a:bodyPr vert="horz" lIns="100794" tIns="50397" rIns="100794" bIns="50397" rtlCol="0" anchor="ctr"/>
          <a:lstStyle>
            <a:lvl1pPr algn="r">
              <a:defRPr sz="1100" cap="all" spc="220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61562" y="6802189"/>
            <a:ext cx="554434" cy="554376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10079" tIns="10079" rIns="10079" bIns="10079" rtlCol="0" anchor="ctr">
            <a:normAutofit/>
          </a:bodyPr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08011" rtl="0" eaLnBrk="1" latinLnBrk="0" hangingPunct="1">
        <a:spcBef>
          <a:spcPct val="0"/>
        </a:spcBef>
        <a:buNone/>
        <a:defRPr sz="31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8005" indent="-378005" algn="l" defTabSz="1008011" rtl="0" eaLnBrk="1" latinLnBrk="0" hangingPunct="1">
        <a:spcBef>
          <a:spcPts val="882"/>
        </a:spcBef>
        <a:buFont typeface="Arial" pitchFamily="34" charset="0"/>
        <a:buNone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91522" indent="-191522" algn="l" defTabSz="1008011" rtl="0" eaLnBrk="1" latinLnBrk="0" hangingPunct="1">
        <a:spcBef>
          <a:spcPts val="331"/>
        </a:spcBef>
        <a:buClr>
          <a:schemeClr val="accent2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3525" indent="-181442" algn="l" defTabSz="1008011" rtl="0" eaLnBrk="1" latinLnBrk="0" hangingPunct="1">
        <a:spcBef>
          <a:spcPts val="331"/>
        </a:spcBef>
        <a:buClr>
          <a:schemeClr val="accent2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695527" indent="-181442" algn="l" defTabSz="1008011" rtl="0" eaLnBrk="1" latinLnBrk="0" hangingPunct="1">
        <a:spcBef>
          <a:spcPts val="331"/>
        </a:spcBef>
        <a:buClr>
          <a:schemeClr val="accent2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947531" indent="-191522" algn="l" defTabSz="1008011" rtl="0" eaLnBrk="1" latinLnBrk="0" hangingPunct="1">
        <a:spcBef>
          <a:spcPts val="331"/>
        </a:spcBef>
        <a:buClr>
          <a:schemeClr val="accent2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209612" indent="-191522" algn="l" defTabSz="1008011" rtl="0" eaLnBrk="1" latinLnBrk="0" hangingPunct="1">
        <a:spcBef>
          <a:spcPts val="331"/>
        </a:spcBef>
        <a:buClr>
          <a:schemeClr val="accent2"/>
        </a:buClr>
        <a:buFont typeface="Wingdings" pitchFamily="2" charset="2"/>
        <a:buChar char="§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1491856" indent="-181442" algn="l" defTabSz="1008011" rtl="0" eaLnBrk="1" latinLnBrk="0" hangingPunct="1">
        <a:spcBef>
          <a:spcPts val="331"/>
        </a:spcBef>
        <a:buClr>
          <a:schemeClr val="accent2"/>
        </a:buClr>
        <a:buFont typeface="Wingdings" pitchFamily="2" charset="2"/>
        <a:buChar char="§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743858" indent="-181442" algn="l" defTabSz="1008011" rtl="0" eaLnBrk="1" latinLnBrk="0" hangingPunct="1">
        <a:spcBef>
          <a:spcPts val="331"/>
        </a:spcBef>
        <a:buClr>
          <a:schemeClr val="accent2"/>
        </a:buClr>
        <a:buFont typeface="Wingdings" pitchFamily="2" charset="2"/>
        <a:buChar char="§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1975701" indent="-181442" algn="l" defTabSz="1008011" rtl="0" eaLnBrk="1" latinLnBrk="0" hangingPunct="1">
        <a:spcBef>
          <a:spcPts val="331"/>
        </a:spcBef>
        <a:buClr>
          <a:schemeClr val="accent2"/>
        </a:buClr>
        <a:buFont typeface="Wingdings" pitchFamily="2" charset="2"/>
        <a:buChar char="§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801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4005" algn="l" defTabSz="100801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8011" algn="l" defTabSz="100801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16" algn="l" defTabSz="100801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6021" algn="l" defTabSz="100801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20026" algn="l" defTabSz="100801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24030" algn="l" defTabSz="100801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8035" algn="l" defTabSz="100801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32040" algn="l" defTabSz="100801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769" y="395461"/>
            <a:ext cx="6192688" cy="2232248"/>
          </a:xfrm>
        </p:spPr>
        <p:txBody>
          <a:bodyPr/>
          <a:lstStyle/>
          <a:p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Об организации и контроле исполнения поручений Президента Российской Федерации, требованиях к проектам докладов Президента Российской Федерации, их подготовке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72160" y="5724054"/>
            <a:ext cx="6220186" cy="7792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Calibri" panose="020F0502020204030204" pitchFamily="34" charset="0"/>
              </a:rPr>
              <a:t>департамент </a:t>
            </a:r>
            <a:r>
              <a:rPr lang="ru-RU" sz="1600" dirty="0">
                <a:latin typeface="Calibri" panose="020F0502020204030204" pitchFamily="34" charset="0"/>
              </a:rPr>
              <a:t>контроля и документационного обеспечения администрации Губернатора Новосибирской области и Правительства Новосибирской области</a:t>
            </a:r>
          </a:p>
        </p:txBody>
      </p:sp>
    </p:spTree>
    <p:extLst>
      <p:ext uri="{BB962C8B-B14F-4D97-AF65-F5344CB8AC3E}">
        <p14:creationId xmlns:p14="http://schemas.microsoft.com/office/powerpoint/2010/main" val="2163064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89113" y="403225"/>
            <a:ext cx="8291512" cy="604838"/>
          </a:xfrm>
        </p:spPr>
        <p:txBody>
          <a:bodyPr/>
          <a:lstStyle/>
          <a:p>
            <a:r>
              <a:rPr lang="ru-RU" sz="2400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ИСПОЛНЕНИЮ И КОНТРОЛЮ ПОДЛЕЖАТ </a:t>
            </a:r>
            <a:r>
              <a:rPr lang="en-US" sz="2400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sz="2400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400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ПОРУЧЕНИЯ ПРЕЗИДЕНТА РФ, ДАННЫЕ ВЫСШИМ ДОЛЖНОСТНЫМ ЛИЦАМ СУБЪЕКТОВ РФ В ВИДЕ:</a:t>
            </a:r>
            <a:endParaRPr lang="ru-RU" sz="2400" cap="non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15978" y="1781184"/>
            <a:ext cx="7920881" cy="318375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69" indent="-285769">
              <a:buFont typeface="Arial" panose="020B0604020202020204" pitchFamily="34" charset="0"/>
              <a:buChar char="•"/>
            </a:pPr>
            <a:r>
              <a:rPr lang="ru-RU" sz="2400" dirty="0"/>
              <a:t>указов </a:t>
            </a:r>
            <a:endParaRPr lang="en-US" sz="2400" dirty="0"/>
          </a:p>
          <a:p>
            <a:pPr marL="285769" indent="-285769">
              <a:buFont typeface="Arial" panose="020B0604020202020204" pitchFamily="34" charset="0"/>
              <a:buChar char="•"/>
            </a:pPr>
            <a:endParaRPr lang="ru-RU" sz="2400" dirty="0"/>
          </a:p>
          <a:p>
            <a:pPr marL="285769" indent="-285769">
              <a:buFont typeface="Arial" panose="020B0604020202020204" pitchFamily="34" charset="0"/>
              <a:buChar char="•"/>
            </a:pPr>
            <a:r>
              <a:rPr lang="ru-RU" sz="2400" dirty="0"/>
              <a:t>распоряжений</a:t>
            </a:r>
            <a:endParaRPr lang="en-US" sz="2400" dirty="0"/>
          </a:p>
          <a:p>
            <a:pPr marL="285769" indent="-285769">
              <a:buFont typeface="Arial" panose="020B0604020202020204" pitchFamily="34" charset="0"/>
              <a:buChar char="•"/>
            </a:pPr>
            <a:endParaRPr lang="ru-RU" sz="2400" dirty="0"/>
          </a:p>
          <a:p>
            <a:pPr marL="285769" indent="-285769">
              <a:buFont typeface="Arial" panose="020B0604020202020204" pitchFamily="34" charset="0"/>
              <a:buChar char="•"/>
            </a:pPr>
            <a:r>
              <a:rPr lang="ru-RU" sz="2400" dirty="0"/>
              <a:t>директив</a:t>
            </a:r>
            <a:endParaRPr lang="en-US" sz="2400" dirty="0"/>
          </a:p>
          <a:p>
            <a:pPr marL="285769" indent="-285769">
              <a:buFont typeface="Arial" panose="020B0604020202020204" pitchFamily="34" charset="0"/>
              <a:buChar char="•"/>
            </a:pPr>
            <a:endParaRPr lang="ru-RU" sz="2400" dirty="0"/>
          </a:p>
          <a:p>
            <a:pPr marL="285769" indent="-285769">
              <a:buFont typeface="Arial" panose="020B0604020202020204" pitchFamily="34" charset="0"/>
              <a:buChar char="•"/>
            </a:pPr>
            <a:r>
              <a:rPr lang="ru-RU" sz="2400" dirty="0"/>
              <a:t>перечней поручений</a:t>
            </a:r>
            <a:endParaRPr lang="en-US" sz="2400" dirty="0"/>
          </a:p>
          <a:p>
            <a:pPr marL="285769" indent="-285769">
              <a:buFont typeface="Arial" panose="020B0604020202020204" pitchFamily="34" charset="0"/>
              <a:buChar char="•"/>
            </a:pPr>
            <a:endParaRPr lang="ru-RU" sz="2400" dirty="0"/>
          </a:p>
          <a:p>
            <a:pPr marL="285769" indent="-285769">
              <a:buFont typeface="Arial" panose="020B0604020202020204" pitchFamily="34" charset="0"/>
              <a:buChar char="•"/>
            </a:pPr>
            <a:r>
              <a:rPr lang="ru-RU" sz="2400" dirty="0"/>
              <a:t>поручений и указаний Президента РФ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23096" y="5796063"/>
            <a:ext cx="7913929" cy="5502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Указ Президента РФ от 28.03.2011 № 352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1600" dirty="0">
                <a:latin typeface="Calibri" panose="020F0502020204030204" pitchFamily="34" charset="0"/>
              </a:rPr>
              <a:t>«О мерах по совершенствованию организации исполнения поручений и указаний Президента Российской Федерации» </a:t>
            </a: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ru-RU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22928" y="6588151"/>
            <a:ext cx="7913929" cy="77925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Постановление Губернатора Новосибирской области от 21.09.2011 №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238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</a:rPr>
              <a:t>«О мерах по совершенствованию организации исполнения поручений и указаний Президента Российской Федерации» </a:t>
            </a:r>
            <a:endParaRPr lang="ru-RU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403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72324" y="1199620"/>
            <a:ext cx="9480888" cy="1860139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marL="180012" algn="just">
              <a:lnSpc>
                <a:spcPct val="107000"/>
              </a:lnSpc>
            </a:pPr>
            <a:r>
              <a:rPr lang="en-US" sz="1600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1) </a:t>
            </a:r>
            <a:r>
              <a:rPr lang="ru-RU" sz="1600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утверждает </a:t>
            </a:r>
            <a:r>
              <a:rPr lang="ru-RU" sz="1600" b="1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 10-дневный срок план мероприятий </a:t>
            </a:r>
            <a:r>
              <a:rPr lang="ru-RU" sz="1600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по исполнению поручения Президента РФ если поручением предусмотрена разработка законов, соответствующих программ Новосибирской области, а также по поручениям, срок исполнения которых составляет</a:t>
            </a:r>
            <a:r>
              <a:rPr lang="en-US" sz="1600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1600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более 3 месяцев;</a:t>
            </a:r>
            <a:r>
              <a:rPr lang="en-US" sz="1600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sz="1600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600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2) направляет в департамент контроля информацию о ходе исполнения поручения Президента РФ по истечении </a:t>
            </a:r>
            <a:r>
              <a:rPr lang="ru-RU" sz="1600" b="1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первой половины установленного срока</a:t>
            </a:r>
            <a:r>
              <a:rPr lang="ru-RU" sz="1600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исполнения поручения Президента РФ;</a:t>
            </a:r>
            <a:br>
              <a:rPr lang="ru-RU" sz="1600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600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3) представляет проект доклада Президенту РФ.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2725" y="76810"/>
            <a:ext cx="9721080" cy="1122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ОТВЕТСТВЕННЫЙ ИСПОЛНИТЕЛЬ НЕСЕТ ПЕРСОНАЛЬНУЮ ОТВЕТСТВЕННОСТЬ ЗА СВОЕВРЕМЕННОЕ И НАДЛЕЖАЩЕЕ ИСПОЛНЕНИЕ ПОРУЧЕНИЙ ПРЕЗИДЕНТА РФ</a:t>
            </a: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3536400" y="5545106"/>
            <a:ext cx="2907381" cy="1080120"/>
          </a:xfrm>
          <a:prstGeom prst="flowChart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Высшее должностное лицо</a:t>
            </a:r>
            <a:endParaRPr lang="ru-RU" dirty="0"/>
          </a:p>
        </p:txBody>
      </p:sp>
      <p:sp>
        <p:nvSpPr>
          <p:cNvPr id="12" name="Стрелка вверх 11"/>
          <p:cNvSpPr/>
          <p:nvPr/>
        </p:nvSpPr>
        <p:spPr>
          <a:xfrm>
            <a:off x="1646192" y="4541553"/>
            <a:ext cx="396042" cy="3862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>
            <a:off x="6448101" y="3184123"/>
            <a:ext cx="3305111" cy="1302634"/>
          </a:xfrm>
          <a:prstGeom prst="flowChartAlternateProces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Информацию Председателю Правительства РФ или соответствующий ФОИВ </a:t>
            </a:r>
            <a:endParaRPr lang="ru-RU" sz="2000" dirty="0"/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272324" y="3163673"/>
            <a:ext cx="3305110" cy="1283139"/>
          </a:xfrm>
          <a:prstGeom prst="flowChartAlternateProces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Доклад Президенту РФ </a:t>
            </a:r>
            <a:endParaRPr lang="ru-RU" sz="2000" dirty="0"/>
          </a:p>
        </p:txBody>
      </p:sp>
      <p:sp>
        <p:nvSpPr>
          <p:cNvPr id="23" name="Блок-схема: решение 22"/>
          <p:cNvSpPr/>
          <p:nvPr/>
        </p:nvSpPr>
        <p:spPr>
          <a:xfrm>
            <a:off x="152026" y="5071635"/>
            <a:ext cx="3384374" cy="1889465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Ответственный</a:t>
            </a:r>
          </a:p>
          <a:p>
            <a:pPr lvl="0" algn="ctr"/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Исполнитель поручения Президента РФ</a:t>
            </a:r>
          </a:p>
        </p:txBody>
      </p:sp>
      <p:sp>
        <p:nvSpPr>
          <p:cNvPr id="24" name="Стрелка вверх 23"/>
          <p:cNvSpPr/>
          <p:nvPr/>
        </p:nvSpPr>
        <p:spPr>
          <a:xfrm>
            <a:off x="7932764" y="4586090"/>
            <a:ext cx="396042" cy="3862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Блок-схема: решение 24"/>
          <p:cNvSpPr/>
          <p:nvPr/>
        </p:nvSpPr>
        <p:spPr>
          <a:xfrm>
            <a:off x="6460773" y="5071635"/>
            <a:ext cx="3340024" cy="1889465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Соисполнитель поручения Президента РФ</a:t>
            </a:r>
          </a:p>
        </p:txBody>
      </p:sp>
    </p:spTree>
    <p:extLst>
      <p:ext uri="{BB962C8B-B14F-4D97-AF65-F5344CB8AC3E}">
        <p14:creationId xmlns:p14="http://schemas.microsoft.com/office/powerpoint/2010/main" val="374365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0"/>
            <a:ext cx="9648824" cy="1258888"/>
          </a:xfrm>
        </p:spPr>
        <p:txBody>
          <a:bodyPr/>
          <a:lstStyle/>
          <a:p>
            <a:pPr algn="ctr"/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План мероприятий по исполнению поручения Президента РФ должен соответствовать следующим требованиям</a:t>
            </a:r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60192" y="4230604"/>
            <a:ext cx="5739590" cy="112287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если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исполнение поручения Президента РФ предполагает взаимодействие с 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ОМСУ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либо их участие, то в план включаются мероприятия, которые предусматривают взаимодействие с ними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62413" y="3018222"/>
            <a:ext cx="3259003" cy="1237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План мероприяти</a:t>
            </a:r>
            <a:r>
              <a:rPr lang="ru-RU" sz="3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60193" y="1835621"/>
            <a:ext cx="5688632" cy="60760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/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мероприятия должны быть конкретными, с подробной детализацией, определением исполнителей и сроков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60193" y="2789809"/>
            <a:ext cx="5688632" cy="112287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/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исполнение большей части мероприятий должно быть предусмотрено в первой половине срока исполнения поручения Президента РФ</a:t>
            </a:r>
          </a:p>
          <a:p>
            <a:endParaRPr lang="ru-RU" dirty="0"/>
          </a:p>
        </p:txBody>
      </p:sp>
      <p:sp>
        <p:nvSpPr>
          <p:cNvPr id="11" name="Левая фигурная скобка 10"/>
          <p:cNvSpPr/>
          <p:nvPr/>
        </p:nvSpPr>
        <p:spPr>
          <a:xfrm>
            <a:off x="3421414" y="1765678"/>
            <a:ext cx="538778" cy="3742351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0752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037" y="251445"/>
            <a:ext cx="9174147" cy="961793"/>
          </a:xfrm>
        </p:spPr>
        <p:txBody>
          <a:bodyPr/>
          <a:lstStyle/>
          <a:p>
            <a:pPr algn="ctr">
              <a:lnSpc>
                <a:spcPct val="107000"/>
              </a:lnSpc>
            </a:pP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Снятие с контроля 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поручений Президента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РФ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корректировка и продление сроков исполнения поручений Президента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РФ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3790" y="1691605"/>
            <a:ext cx="2701055" cy="100811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Calibri" panose="020F0502020204030204" pitchFamily="34" charset="0"/>
                <a:cs typeface="Calibri" panose="020F0502020204030204" pitchFamily="34" charset="0"/>
              </a:rPr>
              <a:t>Президент РФ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20132" y="1691605"/>
            <a:ext cx="2628292" cy="100811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Руководитель Администрации Президента РФ</a:t>
            </a:r>
            <a:endParaRPr lang="ru-RU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409298" y="1691605"/>
            <a:ext cx="3123886" cy="100811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Помощник Президента – начальник Контрольного управления Президента РФ</a:t>
            </a:r>
            <a:endParaRPr lang="ru-RU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3788" y="4499917"/>
            <a:ext cx="2736304" cy="288032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22" indent="-342922">
              <a:buFont typeface="Wingdings" panose="05000000000000000000" pitchFamily="2" charset="2"/>
              <a:buChar char="ü"/>
            </a:pP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Корректировка</a:t>
            </a:r>
          </a:p>
          <a:p>
            <a:pPr marL="342922" indent="-342922">
              <a:buFont typeface="Wingdings" panose="05000000000000000000" pitchFamily="2" charset="2"/>
              <a:buChar char="ü"/>
            </a:pPr>
            <a:endParaRPr lang="ru-R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22" indent="-342922">
              <a:buFont typeface="Wingdings" panose="05000000000000000000" pitchFamily="2" charset="2"/>
              <a:buChar char="ü"/>
            </a:pP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Продление срока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22" indent="-342922">
              <a:buFont typeface="Wingdings" panose="05000000000000000000" pitchFamily="2" charset="2"/>
              <a:buChar char="ü"/>
            </a:pP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Снятие</a:t>
            </a:r>
          </a:p>
          <a:p>
            <a:pPr marL="342922" indent="-342922">
              <a:buFont typeface="Wingdings" panose="05000000000000000000" pitchFamily="2" charset="2"/>
              <a:buChar char="ü"/>
            </a:pPr>
            <a:endParaRPr lang="ru-R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700486" y="4446873"/>
            <a:ext cx="2864996" cy="290652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22" indent="-342922" algn="just">
              <a:buFont typeface="Wingdings" panose="05000000000000000000" pitchFamily="2" charset="2"/>
              <a:buChar char="ü"/>
            </a:pP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Корректировка</a:t>
            </a:r>
          </a:p>
          <a:p>
            <a:pPr marL="342922" indent="-342922">
              <a:buFont typeface="Wingdings" panose="05000000000000000000" pitchFamily="2" charset="2"/>
              <a:buChar char="ü"/>
            </a:pPr>
            <a:endParaRPr lang="ru-R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22" indent="-342922">
              <a:buFont typeface="Wingdings" panose="05000000000000000000" pitchFamily="2" charset="2"/>
              <a:buChar char="ü"/>
            </a:pP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Снятие</a:t>
            </a:r>
          </a:p>
          <a:p>
            <a:pPr marL="342922" indent="-342922">
              <a:buFont typeface="Wingdings" panose="05000000000000000000" pitchFamily="2" charset="2"/>
              <a:buChar char="ü"/>
            </a:pPr>
            <a:endParaRPr lang="ru-R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416622" y="4482887"/>
            <a:ext cx="2927334" cy="288032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22" indent="-342922">
              <a:buFont typeface="Wingdings" panose="05000000000000000000" pitchFamily="2" charset="2"/>
              <a:buChar char="ü"/>
            </a:pP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Корректировка</a:t>
            </a:r>
          </a:p>
          <a:p>
            <a:pPr marL="342922" indent="-342922">
              <a:buFont typeface="Wingdings" panose="05000000000000000000" pitchFamily="2" charset="2"/>
              <a:buChar char="ü"/>
            </a:pPr>
            <a:endParaRPr lang="ru-R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22" indent="-342922">
              <a:buFont typeface="Wingdings" panose="05000000000000000000" pitchFamily="2" charset="2"/>
              <a:buChar char="ü"/>
            </a:pP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Продление срока</a:t>
            </a:r>
          </a:p>
          <a:p>
            <a:pPr marL="342922" indent="-342922">
              <a:buFont typeface="Wingdings" panose="05000000000000000000" pitchFamily="2" charset="2"/>
              <a:buChar char="ü"/>
            </a:pPr>
            <a:endParaRPr lang="ru-R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22" indent="-342922">
              <a:buFont typeface="Wingdings" panose="05000000000000000000" pitchFamily="2" charset="2"/>
              <a:buChar char="ü"/>
            </a:pP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Снятие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59037" y="2885049"/>
            <a:ext cx="2736304" cy="47044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Calibri" panose="020F0502020204030204" pitchFamily="34" charset="0"/>
                <a:cs typeface="Calibri" panose="020F0502020204030204" pitchFamily="34" charset="0"/>
              </a:rPr>
              <a:t>Во всех </a:t>
            </a:r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случаях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409122" y="2872509"/>
            <a:ext cx="6095686" cy="48298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Во всех случаях, кроме поручений, срок исполнения которых продлен Президентом РФ</a:t>
            </a:r>
            <a:endParaRPr lang="ru-RU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1475161" y="3707829"/>
            <a:ext cx="504056" cy="6184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>
            <a:off x="4482250" y="3707829"/>
            <a:ext cx="504056" cy="6184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низ 25"/>
          <p:cNvSpPr/>
          <p:nvPr/>
        </p:nvSpPr>
        <p:spPr>
          <a:xfrm>
            <a:off x="7820282" y="3707829"/>
            <a:ext cx="504056" cy="6184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45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0"/>
            <a:ext cx="9759125" cy="866176"/>
          </a:xfrm>
        </p:spPr>
        <p:txBody>
          <a:bodyPr/>
          <a:lstStyle/>
          <a:p>
            <a:pPr algn="ctr">
              <a:lnSpc>
                <a:spcPct val="107000"/>
              </a:lnSpc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требования к проекту доклада Президенту Российской Федерации, его согласованию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7609" y="5623087"/>
            <a:ext cx="4528872" cy="55027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>
              <a:tabLst>
                <a:tab pos="447705" algn="l"/>
              </a:tabLst>
            </a:pP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Размер доклада, как правило, не должен превышать трех страниц формата А4</a:t>
            </a:r>
            <a:endParaRPr lang="ru-RU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7408" y="891650"/>
            <a:ext cx="4578848" cy="34996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Проект доклада должен содержать</a:t>
            </a:r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ru-RU" b="1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78603" y="887059"/>
            <a:ext cx="4733381" cy="34996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Calibri" panose="020F0502020204030204" pitchFamily="34" charset="0"/>
                <a:cs typeface="Calibri" panose="020F0502020204030204" pitchFamily="34" charset="0"/>
              </a:rPr>
              <a:t>Порядок согласования проектов </a:t>
            </a:r>
            <a:r>
              <a:rPr lang="ru-RU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докладов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78603" y="1416445"/>
            <a:ext cx="4786242" cy="351743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Проекты докладов представляются в департамент контроля на согласование не позднее чем </a:t>
            </a:r>
            <a:r>
              <a:rPr lang="ru-RU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за 6 рабочих дней</a:t>
            </a: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до установленного срока исполнения.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«Оперативных» – за 2 рабочих дня, «срочных» – за 1 рабочий день до установленного срока исполнения.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 число согласующих лиц включается: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 первый заместитель Губернатора области,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 заместители Губернатора области, курирующие соответствующую сферу общественных отношений,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 руководители ОИОГВ, структурных подразделений администрации, являющихся соисполнителями поручения,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 руководитель департамента контроля.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6427" y="1448302"/>
            <a:ext cx="4560809" cy="32130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информацию о проведенных мероприятиях;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27608" y="1931199"/>
            <a:ext cx="4579628" cy="32130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конкретные результаты исполнения поручения;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14071" y="2363046"/>
            <a:ext cx="4594199" cy="55027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перечень нормативных правовых актов, принятых во исполнение поручения;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14071" y="3092373"/>
            <a:ext cx="4597577" cy="55027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перечень соглашений, заключенных во исполнение поручения;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27608" y="3753193"/>
            <a:ext cx="4584040" cy="3325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вывод об исполнении поручения.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078604" y="5629228"/>
            <a:ext cx="4807076" cy="55027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algn="just"/>
            <a:r>
              <a:rPr lang="ru-RU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Срок согласования не более двух рабочих дней у каждого согласовывающего должностного лица</a:t>
            </a:r>
            <a:endParaRPr lang="ru-RU" sz="16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7408" y="6965246"/>
            <a:ext cx="4365792" cy="4357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пункт 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14 </a:t>
            </a:r>
            <a:r>
              <a:rPr lang="ru-RU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Порядка, утвержденного постановлением Губернатора Новосибирской области от 21.09.2011 № 238</a:t>
            </a:r>
            <a:endParaRPr lang="ru-RU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078604" y="6621818"/>
            <a:ext cx="4786241" cy="7791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Инструкция по документационному обеспечению Губернатора Новосибирской области и Правительства Новосибирской области, утвержденной постановлением Губернатора Новосибирской области </a:t>
            </a:r>
            <a:r>
              <a:rPr lang="ru-RU" sz="1200" dirty="0">
                <a:latin typeface="Calibri" panose="020F0502020204030204" pitchFamily="34" charset="0"/>
                <a:ea typeface="Calibri" panose="020F0502020204030204" pitchFamily="34" charset="0"/>
              </a:rPr>
              <a:t>от 01.11.2010 № 345</a:t>
            </a:r>
            <a:endParaRPr lang="ru-RU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646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507" y="301838"/>
            <a:ext cx="9373974" cy="1274145"/>
          </a:xfrm>
        </p:spPr>
        <p:txBody>
          <a:bodyPr/>
          <a:lstStyle/>
          <a:p>
            <a:pPr algn="ctr"/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ПЛАНИРУЕМЫЕ ИЗМЕНЕНИЯ В </a:t>
            </a:r>
            <a:r>
              <a:rPr lang="ru-RU" sz="2000" dirty="0">
                <a:latin typeface="Calibri" panose="020F0502020204030204" pitchFamily="34" charset="0"/>
                <a:ea typeface="Times New Roman" panose="02020603050405020304" pitchFamily="18" charset="0"/>
              </a:rPr>
              <a:t>постановление Губернатора Новосибирской области от 21.09.2011 № 238 «Об утверждении Порядка исполнения поручений и указаний Президента Российской Федерации» </a:t>
            </a:r>
            <a:endParaRPr lang="ru-R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5921" y="4211885"/>
            <a:ext cx="9458959" cy="12777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69" indent="-285769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организация мероприятий </a:t>
            </a: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информированию населения региона об исполнении поручений Президента РФ во взаимодействие с департаментом информационной политики путем размещения на сайтах информации о ходе исполнения поручений Президента РФ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55936" y="4643933"/>
            <a:ext cx="184731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80417" y="1635955"/>
            <a:ext cx="9450100" cy="60760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</a:rPr>
              <a:t>Учет и контроль исполнения поручений Президента РФ в СЭДД по пунктам, подпунктам, абзацам, частям</a:t>
            </a:r>
            <a:endParaRPr lang="ru-RU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0417" y="2350526"/>
            <a:ext cx="9450101" cy="34996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69" indent="-285769" algn="just">
              <a:buFont typeface="Wingdings" panose="05000000000000000000" pitchFamily="2" charset="2"/>
              <a:buChar char="Ø"/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подготовки плана мероприятий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 исполнению каждого поручения Президента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РФ</a:t>
            </a:r>
            <a:endParaRPr lang="ru-RU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0417" y="3759592"/>
            <a:ext cx="9450101" cy="38869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69" indent="-285769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взаимодействия с ОМСУ по поручениям </a:t>
            </a: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Президента </a:t>
            </a:r>
            <a:r>
              <a:rPr lang="ru-RU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РФ, предусматривающим их участие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2985" y="2787386"/>
            <a:ext cx="9457533" cy="86523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85769" indent="-285769" algn="just">
              <a:buFont typeface="Wingdings" panose="05000000000000000000" pitchFamily="2" charset="2"/>
              <a:buChar char="Ø"/>
            </a:pPr>
            <a:r>
              <a:rPr lang="ru-RU" dirty="0" smtClean="0">
                <a:latin typeface="Calibri" panose="020F0502020204030204" pitchFamily="34" charset="0"/>
              </a:rPr>
              <a:t>План мероприятий </a:t>
            </a:r>
            <a:r>
              <a:rPr lang="ru-RU" dirty="0">
                <a:latin typeface="Calibri" panose="020F0502020204030204" pitchFamily="34" charset="0"/>
              </a:rPr>
              <a:t>подлежит </a:t>
            </a:r>
            <a:r>
              <a:rPr lang="ru-RU" dirty="0" smtClean="0">
                <a:latin typeface="Calibri" panose="020F0502020204030204" pitchFamily="34" charset="0"/>
              </a:rPr>
              <a:t>актуализации в случае </a:t>
            </a:r>
            <a:r>
              <a:rPr lang="ru-RU" dirty="0">
                <a:latin typeface="Calibri" panose="020F0502020204030204" pitchFamily="34" charset="0"/>
              </a:rPr>
              <a:t>необходимости осуществления дополнительных мер, изменения сроков </a:t>
            </a:r>
            <a:r>
              <a:rPr lang="ru-RU" dirty="0" smtClean="0">
                <a:latin typeface="Calibri" panose="020F0502020204030204" pitchFamily="34" charset="0"/>
              </a:rPr>
              <a:t>исполнения. </a:t>
            </a:r>
            <a:r>
              <a:rPr lang="ru-RU" dirty="0">
                <a:latin typeface="Calibri" panose="020F0502020204030204" pitchFamily="34" charset="0"/>
              </a:rPr>
              <a:t>Информация об актуализации плана направляется в департамент контроля</a:t>
            </a:r>
          </a:p>
        </p:txBody>
      </p:sp>
    </p:spTree>
    <p:extLst>
      <p:ext uri="{BB962C8B-B14F-4D97-AF65-F5344CB8AC3E}">
        <p14:creationId xmlns:p14="http://schemas.microsoft.com/office/powerpoint/2010/main" val="404808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2249</TotalTime>
  <Words>644</Words>
  <Application>Microsoft Office PowerPoint</Application>
  <PresentationFormat>Произвольный</PresentationFormat>
  <Paragraphs>74</Paragraphs>
  <Slides>7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7" baseType="lpstr">
      <vt:lpstr>Arial Unicode MS</vt:lpstr>
      <vt:lpstr>Microsoft YaHei</vt:lpstr>
      <vt:lpstr>Arial</vt:lpstr>
      <vt:lpstr>Calibri</vt:lpstr>
      <vt:lpstr>Franklin Gothic Book</vt:lpstr>
      <vt:lpstr>Franklin Gothic Medium</vt:lpstr>
      <vt:lpstr>Times New Roman</vt:lpstr>
      <vt:lpstr>Tunga</vt:lpstr>
      <vt:lpstr>Wingdings</vt:lpstr>
      <vt:lpstr>Углы</vt:lpstr>
      <vt:lpstr>Об организации и контроле исполнения поручений Президента Российской Федерации, требованиях к проектам докладов Президента Российской Федерации, их подготовке</vt:lpstr>
      <vt:lpstr>ИСПОЛНЕНИЮ И КОНТРОЛЮ ПОДЛЕЖАТ  ПОРУЧЕНИЯ ПРЕЗИДЕНТА РФ, ДАННЫЕ ВЫСШИМ ДОЛЖНОСТНЫМ ЛИЦАМ СУБЪЕКТОВ РФ В ВИДЕ:</vt:lpstr>
      <vt:lpstr>1) утверждает в 10-дневный срок план мероприятий по исполнению поручения Президента РФ если поручением предусмотрена разработка законов, соответствующих программ Новосибирской области, а также по поручениям, срок исполнения которых составляет более 3 месяцев; 2) направляет в департамент контроля информацию о ходе исполнения поручения Президента РФ по истечении первой половины установленного срока исполнения поручения Президента РФ; 3) представляет проект доклада Президенту РФ.</vt:lpstr>
      <vt:lpstr>План мероприятий по исполнению поручения Президента РФ должен соответствовать следующим требованиям</vt:lpstr>
      <vt:lpstr>Снятие с контроля поручений Президента РФ, корректировка и продление сроков исполнения поручений Президента РФ</vt:lpstr>
      <vt:lpstr>требования к проекту доклада Президенту Российской Федерации, его согласованию</vt:lpstr>
      <vt:lpstr>ПЛАНИРУЕМЫЕ ИЗМЕНЕНИЯ В постановление Губернатора Новосибирской области от 21.09.2011 № 238 «Об утверждении Порядка исполнения поручений и указаний Президента Российской Федерации»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Введение в инфографику и визуализацию данных</dc:title>
  <dc:creator>Пользователь</dc:creator>
  <cp:lastModifiedBy>Скакун Наталья Владимировна</cp:lastModifiedBy>
  <cp:revision>174</cp:revision>
  <cp:lastPrinted>2021-06-10T09:17:59Z</cp:lastPrinted>
  <dcterms:created xsi:type="dcterms:W3CDTF">2011-10-27T23:46:51Z</dcterms:created>
  <dcterms:modified xsi:type="dcterms:W3CDTF">2021-06-16T09:16:32Z</dcterms:modified>
</cp:coreProperties>
</file>